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42DD9314-9C3E-414D-B6D1-5FE60A8188BF}">
  <a:tblStyle styleId="{42DD9314-9C3E-414D-B6D1-5FE60A8188BF}" styleName="Table_0">
    <a:wholeTbl>
      <a:tcTxStyle>
        <a:font>
          <a:latin typeface="Arial"/>
          <a:ea typeface="Arial"/>
          <a:cs typeface="Arial"/>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DE882DA3-71D5-4DD5-9E74-AA380C4E1A61}" styleName="Table_1">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slide" Target="slides/slide31.xml"/><Relationship Id="rId14" Type="http://schemas.openxmlformats.org/officeDocument/2006/relationships/slide" Target="slides/slide8.xml"/><Relationship Id="rId36" Type="http://schemas.openxmlformats.org/officeDocument/2006/relationships/slide" Target="slides/slide30.xml"/><Relationship Id="rId17" Type="http://schemas.openxmlformats.org/officeDocument/2006/relationships/slide" Target="slides/slide11.xml"/><Relationship Id="rId39" Type="http://schemas.openxmlformats.org/officeDocument/2006/relationships/slide" Target="slides/slide33.xml"/><Relationship Id="rId16" Type="http://schemas.openxmlformats.org/officeDocument/2006/relationships/slide" Target="slides/slide10.xml"/><Relationship Id="rId38" Type="http://schemas.openxmlformats.org/officeDocument/2006/relationships/slide" Target="slides/slide32.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s.123rf.com/photo_77346683_hombre-apuntando-hacia-arriba-retrato-de-hombre-de-dibujos-animados-en-camiseta-roja-ilustraci%C3%B3n" TargetMode="Externa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b8e69dba36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b8e69dba36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bbfde812d7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bbfde812d7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b94994842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b94994842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b46c30613a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b46c30613a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bbfde8103e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bbfde8103e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b94674cde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b94674cde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b96ad01a11_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b96ad01a11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bbf304ff57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bbf304ff57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ba576520c7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ba576520c7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ba576520c7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ba576520c7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gafd4948fd0_4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 name="Google Shape;61;gafd4948fd0_4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u="sng">
                <a:solidFill>
                  <a:schemeClr val="hlink"/>
                </a:solidFill>
                <a:hlinkClick r:id="rId2"/>
              </a:rPr>
              <a:t>https://es.123rf.com/photo_77346683_hombre-apuntando-hacia-arriba-retrato-de-hombre-de-dibujos-animados-en-camiseta-roja-ilustración</a:t>
            </a:r>
            <a:endParaRPr/>
          </a:p>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ba576520c7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ba576520c7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ba576520c7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ba576520c7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ba576520c7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ba576520c7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ba576520c7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ba576520c7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ba576520c7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ba576520c7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b8e69dba36_2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b8e69dba36_2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b8e69dba36_2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b8e69dba36_2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b8e69dba36_2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b8e69dba36_2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afd4948fd0_6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afd4948fd0_6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afd4948fd0_4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afd4948fd0_4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b8e69dba36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b8e69dba36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https://www.goconqr.com/quiz/6719661/planteamiento-del-problema</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afd4948fd0_6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afd4948fd0_6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afd4948fd0_6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afd4948fd0_6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afd4948fd0_6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afd4948fd0_6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afd4948fd0_6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afd4948fd0_6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b8e69dba36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b8e69dba36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bbf304ff57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bbf304ff57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b8e69dba36_5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b8e69dba36_5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bbf304ff57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bbf304ff57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bbfde8103e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bbfde8103e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b8e69dba36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b8e69dba36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b8e69dba36_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b8e69dba36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https://drgudinho.com/ciclos-anteriores/2017a/modulo-de-avance-del-proyecto-i-i5849/semana-8-objetivos-especificos/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gradFill>
          <a:gsLst>
            <a:gs pos="0">
              <a:srgbClr val="D4E5F5"/>
            </a:gs>
            <a:gs pos="100000">
              <a:srgbClr val="70A4D5"/>
            </a:gs>
          </a:gsLst>
          <a:path path="circle">
            <a:fillToRect b="50%" l="50%" r="50%" t="50%"/>
          </a:path>
          <a:tileRect/>
        </a:gra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8.png"/><Relationship Id="rId4" Type="http://schemas.openxmlformats.org/officeDocument/2006/relationships/hyperlink" Target="https://unevinvestigando.blogspot.com/2019/08/instrumento-de-recoleccion-de-datos.html"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hyperlink" Target="https://docs.google.com/forms/d/1JoSHfquNoTRQqHYRhN3NmD_9ZIGDEaNFNVM2Dt6D0Cc/edit"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hyperlink" Target="https://app.diagrams.net/#G1d0OOJh_nQBPTo0SoI_EXvmL2zWgkbwnl" TargetMode="External"/><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6.png"/><Relationship Id="rId4" Type="http://schemas.openxmlformats.org/officeDocument/2006/relationships/hyperlink" Target="https://www.redeszone.net/2018/11/13/10-medidas-mantener-segura-identidad-datos-internet/"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1.png"/><Relationship Id="rId4" Type="http://schemas.openxmlformats.org/officeDocument/2006/relationships/hyperlink" Target="https://www.thesslstore.com/blog/runtime-encryption-gaps/"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17.png"/><Relationship Id="rId4" Type="http://schemas.openxmlformats.org/officeDocument/2006/relationships/hyperlink" Target="https://www.sydle.com/es/?utm_source=google&amp;utm_medium=cpc&amp;utm_campaign=sydle_bpm_es_bpm&amp;utm_term=+procesos%20+software&amp;gclid=CjwKCAiA9bmABhBbEiwASb35V2HZAXo9hqQj9WnHBt4Wd3wzB5C-rZ7u7AXydzua00tK_jJtERKzdBoCpMUQAvD_BwE"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19.png"/><Relationship Id="rId4" Type="http://schemas.openxmlformats.org/officeDocument/2006/relationships/hyperlink" Target="https://www.ci2.es/software-ecm/"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18.png"/><Relationship Id="rId4" Type="http://schemas.openxmlformats.org/officeDocument/2006/relationships/hyperlink" Target="https://www.esan.edu.pe/apuntes-empresariales/2020/01/como-redisenar-los-procesos-usando-el-business-process-management-bpm/"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15.png"/><Relationship Id="rId4" Type="http://schemas.openxmlformats.org/officeDocument/2006/relationships/hyperlink" Target="https://www.sistemaimpulsa.com/blog/crm-en-mexico-que-opciones-tengo/"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14.png"/><Relationship Id="rId4" Type="http://schemas.openxmlformats.org/officeDocument/2006/relationships/hyperlink" Target="https://www.sydle.com/es/analytics/?utm_source=google&amp;utm_medium=cpc&amp;utm_campaign=sydle_bpm_es_bpm&amp;utm_term=+procesos%20+software&amp;gclid=CjwKCAiA9bmABhBbEiwASb35V2HZAXo9hqQj9WnHBt4Wd3wzB5C-rZ7u7AXydzua00tK_jJtERKzdBoCpMUQAvD_BwE"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13.png"/><Relationship Id="rId4" Type="http://schemas.openxmlformats.org/officeDocument/2006/relationships/hyperlink" Target="https://www.sydle.com/es/service-desk/?plataforma-centro-servicios&amp;utm_source=google&amp;utm_medium=cpc&amp;utm_campaign=sydle_bpm_es_bpm&amp;utm_term=+procesos%20+software&amp;gclid=CjwKCAiA9bmABhBbEiwASb35V2HZAXo9hqQj9WnHBt4Wd3wzB5C-rZ7u7AXydzua00tK_jJtERKzdBoCpMUQAvD_BwE"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hyperlink" Target="https://www.powerdata.es/seguridad-de-datos" TargetMode="External"/><Relationship Id="rId4" Type="http://schemas.openxmlformats.org/officeDocument/2006/relationships/hyperlink" Target="https://www.sydle.com/es/bpm/?plataforma-automatizacion-procesos&amp;utm_source=google&amp;utm_medium=cpc&amp;utm_campaign=sydle_bpm_es_bpm&amp;utm_term=+procesos%20+software&amp;gclid=CjwKCAiA9bmABhBbEiwASb35V2HZAXo9hqQj9WnHBt4Wd3wzB5C-rZ7u7AXydzua00tK_jJtERKzdBoCpMUQAvD_BwE" TargetMode="External"/><Relationship Id="rId5" Type="http://schemas.openxmlformats.org/officeDocument/2006/relationships/hyperlink" Target="https://www.sydle.com/es/ecm/?plataforma-gestion-documentos-electronicos&amp;utm_source=google&amp;utm_medium=cpc&amp;utm_campaign=sydle_bpm_es_bpm&amp;utm_term=+procesos%20+software&amp;gclid=CjwKCAiA9bmABhBbEiwASb35V2HZAXo9hqQj9WnHBt4Wd3wzB5C-rZ7u7AXydzua00tK_jJtERKzdBoCpMUQAvD_BwE" TargetMode="External"/><Relationship Id="rId6" Type="http://schemas.openxmlformats.org/officeDocument/2006/relationships/hyperlink" Target="https://www.sydle.com/es/crm/?plataforma-relaci%C3%B3n-clientes&amp;utm_source=google&amp;utm_medium=cpc&amp;utm_campaign=sydle_bpm_es_bpm&amp;utm_term=+procesos%20+software&amp;gclid=CjwKCAiA9bmABhBbEiwASb35V2HZAXo9hqQj9WnHBt4Wd3wzB5C-rZ7u7AXydzua00tK_jJtERKzdBoCpMUQAvD_BwE" TargetMode="External"/><Relationship Id="rId7" Type="http://schemas.openxmlformats.org/officeDocument/2006/relationships/hyperlink" Target="https://www.sydle.com/es/analytics/?utm_source=google&amp;utm_medium=cpc&amp;utm_campaign=sydle_bpm_es_bpm&amp;utm_term=+procesos%20+software&amp;gclid=CjwKCAiA9bmABhBbEiwASb35V2HZAXo9hqQj9WnHBt4Wd3wzB5C-rZ7u7AXydzua00tK_jJtERKzdBoCpMUQAvD_BwE"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5.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nvSpPr>
        <p:spPr>
          <a:xfrm>
            <a:off x="0" y="4851000"/>
            <a:ext cx="44478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700"/>
              <a:t>https://www.consult-ing.com.co/index.php/industria-4-0/aplicativos-web/211-aplicativos-web-a-la-medida</a:t>
            </a:r>
            <a:endParaRPr sz="700"/>
          </a:p>
        </p:txBody>
      </p:sp>
      <p:pic>
        <p:nvPicPr>
          <p:cNvPr id="55" name="Google Shape;55;p13"/>
          <p:cNvPicPr preferRelativeResize="0"/>
          <p:nvPr/>
        </p:nvPicPr>
        <p:blipFill>
          <a:blip r:embed="rId3">
            <a:alphaModFix/>
          </a:blip>
          <a:stretch>
            <a:fillRect/>
          </a:stretch>
        </p:blipFill>
        <p:spPr>
          <a:xfrm>
            <a:off x="0" y="25075"/>
            <a:ext cx="9144000" cy="5093350"/>
          </a:xfrm>
          <a:prstGeom prst="rect">
            <a:avLst/>
          </a:prstGeom>
          <a:noFill/>
          <a:ln>
            <a:noFill/>
          </a:ln>
        </p:spPr>
      </p:pic>
      <p:sp>
        <p:nvSpPr>
          <p:cNvPr id="56" name="Google Shape;56;p13"/>
          <p:cNvSpPr txBox="1"/>
          <p:nvPr>
            <p:ph type="ctrTitle"/>
          </p:nvPr>
        </p:nvSpPr>
        <p:spPr>
          <a:xfrm>
            <a:off x="75250" y="-196775"/>
            <a:ext cx="3753900" cy="2646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SzPts val="990"/>
              <a:buNone/>
            </a:pPr>
            <a:r>
              <a:rPr lang="es" sz="3380">
                <a:latin typeface="Times New Roman"/>
                <a:ea typeface="Times New Roman"/>
                <a:cs typeface="Times New Roman"/>
                <a:sym typeface="Times New Roman"/>
              </a:rPr>
              <a:t>Aplicativo </a:t>
            </a:r>
            <a:r>
              <a:rPr lang="es" sz="3380">
                <a:latin typeface="Times New Roman"/>
                <a:ea typeface="Times New Roman"/>
                <a:cs typeface="Times New Roman"/>
                <a:sym typeface="Times New Roman"/>
              </a:rPr>
              <a:t>web</a:t>
            </a:r>
            <a:r>
              <a:rPr lang="es" sz="3380">
                <a:latin typeface="Times New Roman"/>
                <a:ea typeface="Times New Roman"/>
                <a:cs typeface="Times New Roman"/>
                <a:sym typeface="Times New Roman"/>
              </a:rPr>
              <a:t> para la </a:t>
            </a:r>
            <a:r>
              <a:rPr lang="es" sz="3380">
                <a:latin typeface="Times New Roman"/>
                <a:ea typeface="Times New Roman"/>
                <a:cs typeface="Times New Roman"/>
                <a:sym typeface="Times New Roman"/>
              </a:rPr>
              <a:t>automatización</a:t>
            </a:r>
            <a:r>
              <a:rPr lang="es" sz="3380">
                <a:latin typeface="Times New Roman"/>
                <a:ea typeface="Times New Roman"/>
                <a:cs typeface="Times New Roman"/>
                <a:sym typeface="Times New Roman"/>
              </a:rPr>
              <a:t> del proceso de </a:t>
            </a:r>
            <a:r>
              <a:rPr lang="es" sz="3380">
                <a:latin typeface="Times New Roman"/>
                <a:ea typeface="Times New Roman"/>
                <a:cs typeface="Times New Roman"/>
                <a:sym typeface="Times New Roman"/>
              </a:rPr>
              <a:t>contratación</a:t>
            </a:r>
            <a:endParaRPr sz="3380">
              <a:latin typeface="Times New Roman"/>
              <a:ea typeface="Times New Roman"/>
              <a:cs typeface="Times New Roman"/>
              <a:sym typeface="Times New Roman"/>
            </a:endParaRPr>
          </a:p>
        </p:txBody>
      </p:sp>
      <p:sp>
        <p:nvSpPr>
          <p:cNvPr id="57" name="Google Shape;57;p13"/>
          <p:cNvSpPr txBox="1"/>
          <p:nvPr/>
        </p:nvSpPr>
        <p:spPr>
          <a:xfrm>
            <a:off x="586225" y="4119000"/>
            <a:ext cx="26424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2300"/>
              <a:t>Ficha: </a:t>
            </a:r>
            <a:r>
              <a:rPr lang="es" sz="2300"/>
              <a:t>2202764</a:t>
            </a:r>
            <a:endParaRPr sz="2300"/>
          </a:p>
        </p:txBody>
      </p:sp>
      <p:sp>
        <p:nvSpPr>
          <p:cNvPr id="58" name="Google Shape;58;p13"/>
          <p:cNvSpPr txBox="1"/>
          <p:nvPr>
            <p:ph idx="1" type="subTitle"/>
          </p:nvPr>
        </p:nvSpPr>
        <p:spPr>
          <a:xfrm>
            <a:off x="4572000" y="3676600"/>
            <a:ext cx="4309500" cy="1343700"/>
          </a:xfrm>
          <a:prstGeom prst="rect">
            <a:avLst/>
          </a:prstGeom>
        </p:spPr>
        <p:txBody>
          <a:bodyPr anchorCtr="0" anchor="ctr" bIns="91425" lIns="91425" spcFirstLastPara="1" rIns="91425" wrap="square" tIns="91425">
            <a:noAutofit/>
          </a:bodyPr>
          <a:lstStyle/>
          <a:p>
            <a:pPr indent="0" lvl="0" marL="0" rtl="0" algn="ctr">
              <a:lnSpc>
                <a:spcPct val="80000"/>
              </a:lnSpc>
              <a:spcBef>
                <a:spcPts val="0"/>
              </a:spcBef>
              <a:spcAft>
                <a:spcPts val="0"/>
              </a:spcAft>
              <a:buClr>
                <a:schemeClr val="dk1"/>
              </a:buClr>
              <a:buSzPts val="688"/>
              <a:buFont typeface="Arial"/>
              <a:buNone/>
            </a:pPr>
            <a:r>
              <a:rPr lang="es" sz="2025">
                <a:solidFill>
                  <a:schemeClr val="dk1"/>
                </a:solidFill>
              </a:rPr>
              <a:t>Lady Daniela </a:t>
            </a:r>
            <a:r>
              <a:rPr lang="es" sz="2025">
                <a:solidFill>
                  <a:schemeClr val="dk1"/>
                </a:solidFill>
              </a:rPr>
              <a:t>Diaz Sanchez</a:t>
            </a:r>
            <a:endParaRPr sz="2025">
              <a:solidFill>
                <a:schemeClr val="dk1"/>
              </a:solidFill>
            </a:endParaRPr>
          </a:p>
          <a:p>
            <a:pPr indent="0" lvl="0" marL="0" rtl="0" algn="ctr">
              <a:lnSpc>
                <a:spcPct val="80000"/>
              </a:lnSpc>
              <a:spcBef>
                <a:spcPts val="0"/>
              </a:spcBef>
              <a:spcAft>
                <a:spcPts val="0"/>
              </a:spcAft>
              <a:buClr>
                <a:schemeClr val="dk1"/>
              </a:buClr>
              <a:buSzPts val="688"/>
              <a:buFont typeface="Arial"/>
              <a:buNone/>
            </a:pPr>
            <a:r>
              <a:rPr lang="es" sz="2025">
                <a:solidFill>
                  <a:schemeClr val="dk1"/>
                </a:solidFill>
              </a:rPr>
              <a:t>Laura Tatiana </a:t>
            </a:r>
            <a:r>
              <a:rPr lang="es" sz="2025">
                <a:solidFill>
                  <a:schemeClr val="dk1"/>
                </a:solidFill>
              </a:rPr>
              <a:t>Gomez Castillo</a:t>
            </a:r>
            <a:endParaRPr sz="2025">
              <a:solidFill>
                <a:schemeClr val="dk1"/>
              </a:solidFill>
            </a:endParaRPr>
          </a:p>
          <a:p>
            <a:pPr indent="0" lvl="0" marL="0" rtl="0" algn="ctr">
              <a:lnSpc>
                <a:spcPct val="80000"/>
              </a:lnSpc>
              <a:spcBef>
                <a:spcPts val="0"/>
              </a:spcBef>
              <a:spcAft>
                <a:spcPts val="0"/>
              </a:spcAft>
              <a:buClr>
                <a:schemeClr val="dk1"/>
              </a:buClr>
              <a:buSzPts val="688"/>
              <a:buFont typeface="Arial"/>
              <a:buNone/>
            </a:pPr>
            <a:r>
              <a:rPr lang="es" sz="2025">
                <a:solidFill>
                  <a:schemeClr val="dk1"/>
                </a:solidFill>
              </a:rPr>
              <a:t>Yáxul Santiago </a:t>
            </a:r>
            <a:r>
              <a:rPr lang="es" sz="2025">
                <a:solidFill>
                  <a:schemeClr val="dk1"/>
                </a:solidFill>
              </a:rPr>
              <a:t>Cárdenas Hincapié</a:t>
            </a:r>
            <a:endParaRPr sz="2025">
              <a:solidFill>
                <a:schemeClr val="dk1"/>
              </a:solidFill>
            </a:endParaRPr>
          </a:p>
          <a:p>
            <a:pPr indent="0" lvl="0" marL="0" rtl="0" algn="ctr">
              <a:lnSpc>
                <a:spcPct val="80000"/>
              </a:lnSpc>
              <a:spcBef>
                <a:spcPts val="0"/>
              </a:spcBef>
              <a:spcAft>
                <a:spcPts val="0"/>
              </a:spcAft>
              <a:buClr>
                <a:schemeClr val="dk1"/>
              </a:buClr>
              <a:buSzPts val="688"/>
              <a:buFont typeface="Arial"/>
              <a:buNone/>
            </a:pPr>
            <a:r>
              <a:rPr lang="es" sz="2025">
                <a:solidFill>
                  <a:schemeClr val="dk1"/>
                </a:solidFill>
              </a:rPr>
              <a:t>Paulo Sebastian </a:t>
            </a:r>
            <a:r>
              <a:rPr lang="es" sz="2025">
                <a:solidFill>
                  <a:schemeClr val="dk1"/>
                </a:solidFill>
              </a:rPr>
              <a:t>Correa Espinosa</a:t>
            </a:r>
            <a:endParaRPr sz="2025">
              <a:solidFill>
                <a:schemeClr val="dk1"/>
              </a:solidFill>
            </a:endParaRPr>
          </a:p>
          <a:p>
            <a:pPr indent="0" lvl="0" marL="0" rtl="0" algn="ctr">
              <a:lnSpc>
                <a:spcPct val="80000"/>
              </a:lnSpc>
              <a:spcBef>
                <a:spcPts val="0"/>
              </a:spcBef>
              <a:spcAft>
                <a:spcPts val="0"/>
              </a:spcAft>
              <a:buClr>
                <a:schemeClr val="dk1"/>
              </a:buClr>
              <a:buSzPts val="688"/>
              <a:buFont typeface="Arial"/>
              <a:buNone/>
            </a:pPr>
            <a:r>
              <a:rPr lang="es" sz="2025">
                <a:solidFill>
                  <a:schemeClr val="dk1"/>
                </a:solidFill>
              </a:rPr>
              <a:t>Brayan Gomez Lopez </a:t>
            </a:r>
            <a:endParaRPr sz="2025">
              <a:solidFill>
                <a:schemeClr val="dk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22"/>
          <p:cNvSpPr txBox="1"/>
          <p:nvPr>
            <p:ph type="title"/>
          </p:nvPr>
        </p:nvSpPr>
        <p:spPr>
          <a:xfrm>
            <a:off x="311700" y="20055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a:latin typeface="Georgia"/>
                <a:ea typeface="Georgia"/>
                <a:cs typeface="Georgia"/>
                <a:sym typeface="Georgia"/>
              </a:rPr>
              <a:t>JUSTIFICACIÓN</a:t>
            </a:r>
            <a:r>
              <a:rPr lang="es"/>
              <a:t> </a:t>
            </a:r>
            <a:endParaRPr/>
          </a:p>
        </p:txBody>
      </p:sp>
      <p:sp>
        <p:nvSpPr>
          <p:cNvPr id="117" name="Google Shape;117;p22"/>
          <p:cNvSpPr txBox="1"/>
          <p:nvPr>
            <p:ph idx="1" type="body"/>
          </p:nvPr>
        </p:nvSpPr>
        <p:spPr>
          <a:xfrm>
            <a:off x="94025" y="863550"/>
            <a:ext cx="5068200" cy="34164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Clr>
                <a:srgbClr val="000000"/>
              </a:buClr>
              <a:buSzPts val="1600"/>
              <a:buChar char="●"/>
            </a:pPr>
            <a:r>
              <a:rPr lang="es" sz="1600">
                <a:solidFill>
                  <a:schemeClr val="dk1"/>
                </a:solidFill>
              </a:rPr>
              <a:t>La importancia que tiene este sistema de información para Disser ingenieria SAS y a cualquier empresa, para la implementación del proyecto puede ser indispensable, ya que le podemos brindar un proceso de contratación automatizado con una mínima actividad humana, haciendo así que este proceso se realice en el menor tiempo posible mediante el uso de lenguajes de programación, formas de acceso, almacenamiento de datos, la metodología de BPM y códigos de programación, garantizando la seguridad y verificación de los datos de los seleccionados.</a:t>
            </a:r>
            <a:endParaRPr sz="1600">
              <a:solidFill>
                <a:srgbClr val="000000"/>
              </a:solidFill>
            </a:endParaRPr>
          </a:p>
        </p:txBody>
      </p:sp>
      <p:pic>
        <p:nvPicPr>
          <p:cNvPr id="118" name="Google Shape;118;p22"/>
          <p:cNvPicPr preferRelativeResize="0"/>
          <p:nvPr/>
        </p:nvPicPr>
        <p:blipFill>
          <a:blip r:embed="rId3">
            <a:alphaModFix/>
          </a:blip>
          <a:stretch>
            <a:fillRect/>
          </a:stretch>
        </p:blipFill>
        <p:spPr>
          <a:xfrm rot="381515">
            <a:off x="5367200" y="1757060"/>
            <a:ext cx="3441201" cy="21507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23"/>
          <p:cNvSpPr txBox="1"/>
          <p:nvPr>
            <p:ph type="title"/>
          </p:nvPr>
        </p:nvSpPr>
        <p:spPr>
          <a:xfrm>
            <a:off x="311700" y="224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Clr>
                <a:schemeClr val="dk1"/>
              </a:buClr>
              <a:buSzPct val="39285"/>
              <a:buFont typeface="Arial"/>
              <a:buNone/>
            </a:pPr>
            <a:r>
              <a:rPr lang="es">
                <a:latin typeface="Georgia"/>
                <a:ea typeface="Georgia"/>
                <a:cs typeface="Georgia"/>
                <a:sym typeface="Georgia"/>
              </a:rPr>
              <a:t>DELIMITACIÓN Y ALCANCE </a:t>
            </a:r>
            <a:endParaRPr>
              <a:latin typeface="Georgia"/>
              <a:ea typeface="Georgia"/>
              <a:cs typeface="Georgia"/>
              <a:sym typeface="Georgia"/>
            </a:endParaRPr>
          </a:p>
        </p:txBody>
      </p:sp>
      <p:sp>
        <p:nvSpPr>
          <p:cNvPr id="124" name="Google Shape;124;p23"/>
          <p:cNvSpPr/>
          <p:nvPr/>
        </p:nvSpPr>
        <p:spPr>
          <a:xfrm rot="-5400000">
            <a:off x="-733050" y="2441175"/>
            <a:ext cx="3737100" cy="572700"/>
          </a:xfrm>
          <a:prstGeom prst="ribbon">
            <a:avLst>
              <a:gd fmla="val 30649" name="adj1"/>
              <a:gd fmla="val 68833"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457200" rtl="0" algn="l">
              <a:spcBef>
                <a:spcPts val="0"/>
              </a:spcBef>
              <a:spcAft>
                <a:spcPts val="0"/>
              </a:spcAft>
              <a:buNone/>
            </a:pPr>
            <a:r>
              <a:rPr lang="es"/>
              <a:t>     ALCANCE </a:t>
            </a:r>
            <a:endParaRPr/>
          </a:p>
        </p:txBody>
      </p:sp>
      <p:sp>
        <p:nvSpPr>
          <p:cNvPr id="125" name="Google Shape;125;p23"/>
          <p:cNvSpPr/>
          <p:nvPr/>
        </p:nvSpPr>
        <p:spPr>
          <a:xfrm rot="5400000">
            <a:off x="6147975" y="2411025"/>
            <a:ext cx="3626700" cy="633000"/>
          </a:xfrm>
          <a:prstGeom prst="ribbon">
            <a:avLst>
              <a:gd fmla="val 27658" name="adj1"/>
              <a:gd fmla="val 73408"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457200" rtl="0" algn="l">
              <a:spcBef>
                <a:spcPts val="0"/>
              </a:spcBef>
              <a:spcAft>
                <a:spcPts val="0"/>
              </a:spcAft>
              <a:buNone/>
            </a:pPr>
            <a:r>
              <a:rPr lang="es"/>
              <a:t>DELIMITACIÓN</a:t>
            </a:r>
            <a:endParaRPr/>
          </a:p>
        </p:txBody>
      </p:sp>
      <p:sp>
        <p:nvSpPr>
          <p:cNvPr id="126" name="Google Shape;126;p23"/>
          <p:cNvSpPr/>
          <p:nvPr/>
        </p:nvSpPr>
        <p:spPr>
          <a:xfrm>
            <a:off x="2066325" y="1105050"/>
            <a:ext cx="2285700" cy="1326000"/>
          </a:xfrm>
          <a:prstGeom prst="snip1Rect">
            <a:avLst>
              <a:gd fmla="val 16667" name="adj"/>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304800" lvl="0" marL="457200" rtl="0" algn="l">
              <a:lnSpc>
                <a:spcPct val="115000"/>
              </a:lnSpc>
              <a:spcBef>
                <a:spcPts val="0"/>
              </a:spcBef>
              <a:spcAft>
                <a:spcPts val="0"/>
              </a:spcAft>
              <a:buClr>
                <a:srgbClr val="000000"/>
              </a:buClr>
              <a:buSzPts val="1200"/>
              <a:buFont typeface="Times New Roman"/>
              <a:buChar char="●"/>
            </a:pPr>
            <a:r>
              <a:rPr lang="es" sz="1200">
                <a:latin typeface="Times New Roman"/>
                <a:ea typeface="Times New Roman"/>
                <a:cs typeface="Times New Roman"/>
                <a:sym typeface="Times New Roman"/>
              </a:rPr>
              <a:t>La empresa Disser Ingenieria S.A.S, es una empresa que se encarga de las construcciones en obras civiles</a:t>
            </a:r>
            <a:endParaRPr sz="1200">
              <a:latin typeface="Times New Roman"/>
              <a:ea typeface="Times New Roman"/>
              <a:cs typeface="Times New Roman"/>
              <a:sym typeface="Times New Roman"/>
            </a:endParaRPr>
          </a:p>
        </p:txBody>
      </p:sp>
      <p:sp>
        <p:nvSpPr>
          <p:cNvPr id="127" name="Google Shape;127;p23"/>
          <p:cNvSpPr/>
          <p:nvPr/>
        </p:nvSpPr>
        <p:spPr>
          <a:xfrm>
            <a:off x="2066325" y="2667325"/>
            <a:ext cx="2285700" cy="1180200"/>
          </a:xfrm>
          <a:prstGeom prst="snip1Rect">
            <a:avLst>
              <a:gd fmla="val 16667" name="adj"/>
            </a:avLst>
          </a:prstGeom>
          <a:gradFill>
            <a:gsLst>
              <a:gs pos="0">
                <a:srgbClr val="F5FF83"/>
              </a:gs>
              <a:gs pos="100000">
                <a:srgbClr val="E3F609"/>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311150" lvl="0" marL="457200" rtl="0" algn="l">
              <a:spcBef>
                <a:spcPts val="0"/>
              </a:spcBef>
              <a:spcAft>
                <a:spcPts val="0"/>
              </a:spcAft>
              <a:buSzPts val="1300"/>
              <a:buFont typeface="Times New Roman"/>
              <a:buAutoNum type="arabicPeriod"/>
            </a:pPr>
            <a:r>
              <a:rPr lang="es" sz="1300">
                <a:latin typeface="Times New Roman"/>
                <a:ea typeface="Times New Roman"/>
                <a:cs typeface="Times New Roman"/>
                <a:sym typeface="Times New Roman"/>
              </a:rPr>
              <a:t>registraduría</a:t>
            </a:r>
            <a:endParaRPr sz="1300">
              <a:latin typeface="Times New Roman"/>
              <a:ea typeface="Times New Roman"/>
              <a:cs typeface="Times New Roman"/>
              <a:sym typeface="Times New Roman"/>
            </a:endParaRPr>
          </a:p>
          <a:p>
            <a:pPr indent="-311150" lvl="0" marL="457200" rtl="0" algn="l">
              <a:spcBef>
                <a:spcPts val="0"/>
              </a:spcBef>
              <a:spcAft>
                <a:spcPts val="0"/>
              </a:spcAft>
              <a:buSzPts val="1300"/>
              <a:buFont typeface="Times New Roman"/>
              <a:buAutoNum type="arabicPeriod"/>
            </a:pPr>
            <a:r>
              <a:rPr lang="es" sz="1300">
                <a:latin typeface="Times New Roman"/>
                <a:ea typeface="Times New Roman"/>
                <a:cs typeface="Times New Roman"/>
                <a:sym typeface="Times New Roman"/>
              </a:rPr>
              <a:t>recursos humanos (empresa)</a:t>
            </a:r>
            <a:endParaRPr sz="1300">
              <a:latin typeface="Times New Roman"/>
              <a:ea typeface="Times New Roman"/>
              <a:cs typeface="Times New Roman"/>
              <a:sym typeface="Times New Roman"/>
            </a:endParaRPr>
          </a:p>
          <a:p>
            <a:pPr indent="-311150" lvl="0" marL="457200" rtl="0" algn="l">
              <a:spcBef>
                <a:spcPts val="0"/>
              </a:spcBef>
              <a:spcAft>
                <a:spcPts val="0"/>
              </a:spcAft>
              <a:buSzPts val="1300"/>
              <a:buFont typeface="Times New Roman"/>
              <a:buAutoNum type="arabicPeriod"/>
            </a:pPr>
            <a:r>
              <a:rPr lang="es" sz="1300">
                <a:latin typeface="Times New Roman"/>
                <a:ea typeface="Times New Roman"/>
                <a:cs typeface="Times New Roman"/>
                <a:sym typeface="Times New Roman"/>
              </a:rPr>
              <a:t>automatizar</a:t>
            </a:r>
            <a:endParaRPr sz="1300">
              <a:latin typeface="Times New Roman"/>
              <a:ea typeface="Times New Roman"/>
              <a:cs typeface="Times New Roman"/>
              <a:sym typeface="Times New Roman"/>
            </a:endParaRPr>
          </a:p>
        </p:txBody>
      </p:sp>
      <p:sp>
        <p:nvSpPr>
          <p:cNvPr id="128" name="Google Shape;128;p23"/>
          <p:cNvSpPr/>
          <p:nvPr/>
        </p:nvSpPr>
        <p:spPr>
          <a:xfrm>
            <a:off x="4805350" y="2898375"/>
            <a:ext cx="2501400" cy="1326000"/>
          </a:xfrm>
          <a:prstGeom prst="snip1Rect">
            <a:avLst>
              <a:gd fmla="val 16667" name="adj"/>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342900" lvl="0" marL="457200" rtl="0" algn="l">
              <a:lnSpc>
                <a:spcPct val="115000"/>
              </a:lnSpc>
              <a:spcBef>
                <a:spcPts val="0"/>
              </a:spcBef>
              <a:spcAft>
                <a:spcPts val="0"/>
              </a:spcAft>
              <a:buClr>
                <a:srgbClr val="FFFFFF"/>
              </a:buClr>
              <a:buSzPts val="1800"/>
              <a:buChar char="●"/>
            </a:pPr>
            <a:r>
              <a:rPr lang="es" sz="1200">
                <a:solidFill>
                  <a:srgbClr val="FFFFFF"/>
                </a:solidFill>
                <a:latin typeface="Times New Roman"/>
                <a:ea typeface="Times New Roman"/>
                <a:cs typeface="Times New Roman"/>
                <a:sym typeface="Times New Roman"/>
              </a:rPr>
              <a:t>Implementar un</a:t>
            </a:r>
            <a:r>
              <a:rPr lang="es" sz="1800">
                <a:solidFill>
                  <a:srgbClr val="FFFFFF"/>
                </a:solidFill>
              </a:rPr>
              <a:t> </a:t>
            </a:r>
            <a:r>
              <a:rPr lang="es" sz="1200">
                <a:solidFill>
                  <a:srgbClr val="FFFFFF"/>
                </a:solidFill>
                <a:latin typeface="Times New Roman"/>
                <a:ea typeface="Times New Roman"/>
                <a:cs typeface="Times New Roman"/>
                <a:sym typeface="Times New Roman"/>
              </a:rPr>
              <a:t>sistema de información administrativo, automatizado para los  procesos de contratación de la empresa de manera eficiente </a:t>
            </a:r>
            <a:endParaRPr sz="600">
              <a:solidFill>
                <a:srgbClr val="FFFFFF"/>
              </a:solidFill>
              <a:latin typeface="Times New Roman"/>
              <a:ea typeface="Times New Roman"/>
              <a:cs typeface="Times New Roman"/>
              <a:sym typeface="Times New Roman"/>
            </a:endParaRPr>
          </a:p>
        </p:txBody>
      </p:sp>
      <p:sp>
        <p:nvSpPr>
          <p:cNvPr id="129" name="Google Shape;129;p23"/>
          <p:cNvSpPr/>
          <p:nvPr/>
        </p:nvSpPr>
        <p:spPr>
          <a:xfrm>
            <a:off x="4747713" y="1105050"/>
            <a:ext cx="2501400" cy="1326000"/>
          </a:xfrm>
          <a:prstGeom prst="snip1Rect">
            <a:avLst>
              <a:gd fmla="val 16667" name="adj"/>
            </a:avLst>
          </a:prstGeom>
          <a:gradFill>
            <a:gsLst>
              <a:gs pos="0">
                <a:srgbClr val="BFBFBF"/>
              </a:gs>
              <a:gs pos="100000">
                <a:srgbClr val="737373"/>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304800" lvl="0" marL="457200" rtl="0" algn="l">
              <a:spcBef>
                <a:spcPts val="0"/>
              </a:spcBef>
              <a:spcAft>
                <a:spcPts val="0"/>
              </a:spcAft>
              <a:buSzPts val="1200"/>
              <a:buFont typeface="Times New Roman"/>
              <a:buChar char="●"/>
            </a:pPr>
            <a:r>
              <a:rPr lang="es" sz="1200">
                <a:latin typeface="Times New Roman"/>
                <a:ea typeface="Times New Roman"/>
                <a:cs typeface="Times New Roman"/>
                <a:sym typeface="Times New Roman"/>
              </a:rPr>
              <a:t>se </a:t>
            </a:r>
            <a:r>
              <a:rPr lang="es" sz="1200">
                <a:latin typeface="Times New Roman"/>
                <a:ea typeface="Times New Roman"/>
                <a:cs typeface="Times New Roman"/>
                <a:sym typeface="Times New Roman"/>
              </a:rPr>
              <a:t>llevará</a:t>
            </a:r>
            <a:r>
              <a:rPr lang="es" sz="1200">
                <a:latin typeface="Times New Roman"/>
                <a:ea typeface="Times New Roman"/>
                <a:cs typeface="Times New Roman"/>
                <a:sym typeface="Times New Roman"/>
              </a:rPr>
              <a:t> </a:t>
            </a:r>
            <a:r>
              <a:rPr lang="es" sz="1200">
                <a:latin typeface="Times New Roman"/>
                <a:ea typeface="Times New Roman"/>
                <a:cs typeface="Times New Roman"/>
                <a:sym typeface="Times New Roman"/>
              </a:rPr>
              <a:t>a cabo</a:t>
            </a:r>
            <a:r>
              <a:rPr lang="es" sz="1200">
                <a:latin typeface="Times New Roman"/>
                <a:ea typeface="Times New Roman"/>
                <a:cs typeface="Times New Roman"/>
                <a:sym typeface="Times New Roman"/>
              </a:rPr>
              <a:t> durante ,</a:t>
            </a:r>
            <a:r>
              <a:rPr lang="es" sz="1200">
                <a:latin typeface="Times New Roman"/>
                <a:ea typeface="Times New Roman"/>
                <a:cs typeface="Times New Roman"/>
                <a:sym typeface="Times New Roman"/>
              </a:rPr>
              <a:t>los</a:t>
            </a:r>
            <a:r>
              <a:rPr lang="es" sz="1200">
                <a:latin typeface="Times New Roman"/>
                <a:ea typeface="Times New Roman"/>
                <a:cs typeface="Times New Roman"/>
                <a:sym typeface="Times New Roman"/>
              </a:rPr>
              <a:t> 6 meses o el tiempo extra para brindar una mejor experiencia en el software</a:t>
            </a:r>
            <a:endParaRPr sz="1200">
              <a:latin typeface="Times New Roman"/>
              <a:ea typeface="Times New Roman"/>
              <a:cs typeface="Times New Roman"/>
              <a:sym typeface="Times New Roman"/>
            </a:endParaRPr>
          </a:p>
        </p:txBody>
      </p:sp>
      <p:sp>
        <p:nvSpPr>
          <p:cNvPr id="130" name="Google Shape;130;p23"/>
          <p:cNvSpPr/>
          <p:nvPr/>
        </p:nvSpPr>
        <p:spPr>
          <a:xfrm>
            <a:off x="2069450" y="3867675"/>
            <a:ext cx="2285700" cy="1115100"/>
          </a:xfrm>
          <a:prstGeom prst="rect">
            <a:avLst/>
          </a:prstGeom>
          <a:gradFill>
            <a:gsLst>
              <a:gs pos="0">
                <a:srgbClr val="7A7A7A"/>
              </a:gs>
              <a:gs pos="100000">
                <a:srgbClr val="393939"/>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304800" lvl="0" marL="457200" rtl="0" algn="l">
              <a:spcBef>
                <a:spcPts val="0"/>
              </a:spcBef>
              <a:spcAft>
                <a:spcPts val="0"/>
              </a:spcAft>
              <a:buSzPts val="1200"/>
              <a:buFont typeface="Times New Roman"/>
              <a:buAutoNum type="arabicPeriod"/>
            </a:pPr>
            <a:r>
              <a:rPr lang="es" sz="1200">
                <a:latin typeface="Times New Roman"/>
                <a:ea typeface="Times New Roman"/>
                <a:cs typeface="Times New Roman"/>
                <a:sym typeface="Times New Roman"/>
              </a:rPr>
              <a:t>sistemas de almacenamiento externo</a:t>
            </a:r>
            <a:endParaRPr sz="1200">
              <a:latin typeface="Times New Roman"/>
              <a:ea typeface="Times New Roman"/>
              <a:cs typeface="Times New Roman"/>
              <a:sym typeface="Times New Roman"/>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24"/>
          <p:cNvSpPr txBox="1"/>
          <p:nvPr>
            <p:ph type="title"/>
          </p:nvPr>
        </p:nvSpPr>
        <p:spPr>
          <a:xfrm>
            <a:off x="311700" y="27575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a:latin typeface="Georgia"/>
                <a:ea typeface="Georgia"/>
                <a:cs typeface="Georgia"/>
                <a:sym typeface="Georgia"/>
              </a:rPr>
              <a:t>TÉCNICAS E INSTRUMENTOS DE RECOLECCIÓN </a:t>
            </a:r>
            <a:r>
              <a:rPr lang="es">
                <a:latin typeface="Georgia"/>
                <a:ea typeface="Georgia"/>
                <a:cs typeface="Georgia"/>
                <a:sym typeface="Georgia"/>
              </a:rPr>
              <a:t> </a:t>
            </a:r>
            <a:endParaRPr>
              <a:latin typeface="Georgia"/>
              <a:ea typeface="Georgia"/>
              <a:cs typeface="Georgia"/>
              <a:sym typeface="Georgia"/>
            </a:endParaRPr>
          </a:p>
        </p:txBody>
      </p:sp>
      <p:sp>
        <p:nvSpPr>
          <p:cNvPr id="136" name="Google Shape;136;p24"/>
          <p:cNvSpPr txBox="1"/>
          <p:nvPr>
            <p:ph idx="1" type="body"/>
          </p:nvPr>
        </p:nvSpPr>
        <p:spPr>
          <a:xfrm>
            <a:off x="433950" y="1130575"/>
            <a:ext cx="4316400" cy="3416400"/>
          </a:xfrm>
          <a:prstGeom prst="rect">
            <a:avLst/>
          </a:prstGeom>
        </p:spPr>
        <p:txBody>
          <a:bodyPr anchorCtr="0" anchor="t" bIns="91425" lIns="91425" spcFirstLastPara="1" rIns="91425" wrap="square" tIns="91425">
            <a:noAutofit/>
          </a:bodyPr>
          <a:lstStyle/>
          <a:p>
            <a:pPr indent="-314325" lvl="0" marL="457200" rtl="0" algn="l">
              <a:spcBef>
                <a:spcPts val="0"/>
              </a:spcBef>
              <a:spcAft>
                <a:spcPts val="0"/>
              </a:spcAft>
              <a:buClr>
                <a:srgbClr val="000000"/>
              </a:buClr>
              <a:buSzPts val="1350"/>
              <a:buChar char="●"/>
            </a:pPr>
            <a:r>
              <a:rPr b="1" lang="es" sz="1350">
                <a:solidFill>
                  <a:srgbClr val="000000"/>
                </a:solidFill>
              </a:rPr>
              <a:t>Fuentes de </a:t>
            </a:r>
            <a:r>
              <a:rPr b="1" lang="es" sz="1350">
                <a:solidFill>
                  <a:srgbClr val="000000"/>
                </a:solidFill>
              </a:rPr>
              <a:t>información: </a:t>
            </a:r>
            <a:r>
              <a:rPr lang="es" sz="1350">
                <a:solidFill>
                  <a:srgbClr val="000000"/>
                </a:solidFill>
              </a:rPr>
              <a:t>Para el proyecto se obtuvo información mediante el contacto directo   recursos humanos.</a:t>
            </a:r>
            <a:endParaRPr sz="1350">
              <a:solidFill>
                <a:srgbClr val="000000"/>
              </a:solidFill>
            </a:endParaRPr>
          </a:p>
          <a:p>
            <a:pPr indent="-314325" lvl="1" marL="914400" rtl="0" algn="l">
              <a:spcBef>
                <a:spcPts val="0"/>
              </a:spcBef>
              <a:spcAft>
                <a:spcPts val="0"/>
              </a:spcAft>
              <a:buClr>
                <a:srgbClr val="000000"/>
              </a:buClr>
              <a:buSzPts val="1350"/>
              <a:buChar char="○"/>
            </a:pPr>
            <a:r>
              <a:rPr lang="es" sz="1350">
                <a:solidFill>
                  <a:srgbClr val="000000"/>
                </a:solidFill>
              </a:rPr>
              <a:t>Secundarias: Antecedentes académicos.</a:t>
            </a:r>
            <a:endParaRPr sz="1350">
              <a:solidFill>
                <a:srgbClr val="000000"/>
              </a:solidFill>
            </a:endParaRPr>
          </a:p>
          <a:p>
            <a:pPr indent="-314325" lvl="0" marL="457200" rtl="0" algn="l">
              <a:spcBef>
                <a:spcPts val="0"/>
              </a:spcBef>
              <a:spcAft>
                <a:spcPts val="0"/>
              </a:spcAft>
              <a:buClr>
                <a:srgbClr val="000000"/>
              </a:buClr>
              <a:buSzPts val="1350"/>
              <a:buChar char="●"/>
            </a:pPr>
            <a:r>
              <a:rPr b="1" lang="es" sz="1350">
                <a:solidFill>
                  <a:srgbClr val="000000"/>
                </a:solidFill>
              </a:rPr>
              <a:t>Técnicas de recolección de información:</a:t>
            </a:r>
            <a:r>
              <a:rPr lang="es" sz="1350">
                <a:solidFill>
                  <a:srgbClr val="000000"/>
                </a:solidFill>
              </a:rPr>
              <a:t> Encuesta, ya que por medio de un cuestionario o conjunto de preguntas se obtuvo la información necesaria para saber su problemática.</a:t>
            </a:r>
            <a:endParaRPr sz="1350">
              <a:solidFill>
                <a:srgbClr val="000000"/>
              </a:solidFill>
            </a:endParaRPr>
          </a:p>
          <a:p>
            <a:pPr indent="-314325" lvl="0" marL="457200" rtl="0" algn="l">
              <a:spcBef>
                <a:spcPts val="0"/>
              </a:spcBef>
              <a:spcAft>
                <a:spcPts val="0"/>
              </a:spcAft>
              <a:buClr>
                <a:srgbClr val="000000"/>
              </a:buClr>
              <a:buSzPts val="1350"/>
              <a:buChar char="●"/>
            </a:pPr>
            <a:r>
              <a:rPr b="1" lang="es" sz="1350">
                <a:solidFill>
                  <a:srgbClr val="000000"/>
                </a:solidFill>
              </a:rPr>
              <a:t>Instrumentos de recolección de información:</a:t>
            </a:r>
            <a:endParaRPr b="1" sz="1350">
              <a:solidFill>
                <a:srgbClr val="000000"/>
              </a:solidFill>
            </a:endParaRPr>
          </a:p>
          <a:p>
            <a:pPr indent="-314325" lvl="1" marL="914400" rtl="0" algn="l">
              <a:spcBef>
                <a:spcPts val="0"/>
              </a:spcBef>
              <a:spcAft>
                <a:spcPts val="0"/>
              </a:spcAft>
              <a:buClr>
                <a:srgbClr val="000000"/>
              </a:buClr>
              <a:buSzPts val="1350"/>
              <a:buChar char="○"/>
            </a:pPr>
            <a:r>
              <a:rPr lang="es" sz="1350">
                <a:solidFill>
                  <a:srgbClr val="000000"/>
                </a:solidFill>
              </a:rPr>
              <a:t>Cuestionario</a:t>
            </a:r>
            <a:endParaRPr sz="1350">
              <a:solidFill>
                <a:srgbClr val="000000"/>
              </a:solidFill>
            </a:endParaRPr>
          </a:p>
          <a:p>
            <a:pPr indent="-314325" lvl="1" marL="914400" rtl="0" algn="l">
              <a:spcBef>
                <a:spcPts val="0"/>
              </a:spcBef>
              <a:spcAft>
                <a:spcPts val="0"/>
              </a:spcAft>
              <a:buClr>
                <a:srgbClr val="000000"/>
              </a:buClr>
              <a:buSzPts val="1350"/>
              <a:buChar char="○"/>
            </a:pPr>
            <a:r>
              <a:rPr lang="es" sz="1350">
                <a:solidFill>
                  <a:srgbClr val="000000"/>
                </a:solidFill>
              </a:rPr>
              <a:t>Medios audiovisuales</a:t>
            </a:r>
            <a:endParaRPr sz="1350">
              <a:solidFill>
                <a:srgbClr val="000000"/>
              </a:solidFill>
            </a:endParaRPr>
          </a:p>
          <a:p>
            <a:pPr indent="0" lvl="0" marL="0" rtl="0" algn="l">
              <a:spcBef>
                <a:spcPts val="1200"/>
              </a:spcBef>
              <a:spcAft>
                <a:spcPts val="0"/>
              </a:spcAft>
              <a:buNone/>
            </a:pPr>
            <a:r>
              <a:rPr lang="es" sz="1350">
                <a:solidFill>
                  <a:srgbClr val="000000"/>
                </a:solidFill>
              </a:rPr>
              <a:t>Forma del método: Pirámide</a:t>
            </a:r>
            <a:r>
              <a:rPr lang="es" sz="1450">
                <a:solidFill>
                  <a:srgbClr val="000000"/>
                </a:solidFill>
              </a:rPr>
              <a:t> </a:t>
            </a:r>
            <a:endParaRPr sz="1450">
              <a:solidFill>
                <a:srgbClr val="000000"/>
              </a:solidFill>
            </a:endParaRPr>
          </a:p>
          <a:p>
            <a:pPr indent="0" lvl="0" marL="0" rtl="0" algn="l">
              <a:spcBef>
                <a:spcPts val="1200"/>
              </a:spcBef>
              <a:spcAft>
                <a:spcPts val="0"/>
              </a:spcAft>
              <a:buNone/>
            </a:pPr>
            <a:r>
              <a:rPr lang="es" sz="1350">
                <a:solidFill>
                  <a:srgbClr val="000000"/>
                </a:solidFill>
              </a:rPr>
              <a:t>   </a:t>
            </a:r>
            <a:endParaRPr sz="1350">
              <a:solidFill>
                <a:srgbClr val="000000"/>
              </a:solidFill>
            </a:endParaRPr>
          </a:p>
          <a:p>
            <a:pPr indent="0" lvl="0" marL="0" rtl="0" algn="l">
              <a:spcBef>
                <a:spcPts val="1200"/>
              </a:spcBef>
              <a:spcAft>
                <a:spcPts val="0"/>
              </a:spcAft>
              <a:buNone/>
            </a:pPr>
            <a:r>
              <a:t/>
            </a:r>
            <a:endParaRPr sz="1350">
              <a:solidFill>
                <a:srgbClr val="000000"/>
              </a:solidFill>
            </a:endParaRPr>
          </a:p>
          <a:p>
            <a:pPr indent="0" lvl="0" marL="0" rtl="0" algn="l">
              <a:spcBef>
                <a:spcPts val="1200"/>
              </a:spcBef>
              <a:spcAft>
                <a:spcPts val="0"/>
              </a:spcAft>
              <a:buNone/>
            </a:pPr>
            <a:r>
              <a:t/>
            </a:r>
            <a:endParaRPr sz="1350">
              <a:solidFill>
                <a:srgbClr val="000000"/>
              </a:solidFill>
            </a:endParaRPr>
          </a:p>
          <a:p>
            <a:pPr indent="0" lvl="0" marL="0" rtl="0" algn="l">
              <a:spcBef>
                <a:spcPts val="1200"/>
              </a:spcBef>
              <a:spcAft>
                <a:spcPts val="0"/>
              </a:spcAft>
              <a:buNone/>
            </a:pPr>
            <a:r>
              <a:t/>
            </a:r>
            <a:endParaRPr sz="1350">
              <a:solidFill>
                <a:srgbClr val="000000"/>
              </a:solidFill>
            </a:endParaRPr>
          </a:p>
          <a:p>
            <a:pPr indent="0" lvl="0" marL="0" rtl="0" algn="l">
              <a:spcBef>
                <a:spcPts val="1200"/>
              </a:spcBef>
              <a:spcAft>
                <a:spcPts val="1200"/>
              </a:spcAft>
              <a:buNone/>
            </a:pPr>
            <a:r>
              <a:rPr lang="es" sz="1350">
                <a:solidFill>
                  <a:srgbClr val="000000"/>
                </a:solidFill>
              </a:rPr>
              <a:t> </a:t>
            </a:r>
            <a:endParaRPr sz="1350">
              <a:solidFill>
                <a:srgbClr val="000000"/>
              </a:solidFill>
            </a:endParaRPr>
          </a:p>
        </p:txBody>
      </p:sp>
      <p:pic>
        <p:nvPicPr>
          <p:cNvPr id="137" name="Google Shape;137;p24"/>
          <p:cNvPicPr preferRelativeResize="0"/>
          <p:nvPr/>
        </p:nvPicPr>
        <p:blipFill rotWithShape="1">
          <a:blip r:embed="rId3">
            <a:alphaModFix/>
          </a:blip>
          <a:srcRect b="0" l="0" r="0" t="0"/>
          <a:stretch/>
        </p:blipFill>
        <p:spPr>
          <a:xfrm>
            <a:off x="4995300" y="1356250"/>
            <a:ext cx="3837000" cy="2016555"/>
          </a:xfrm>
          <a:prstGeom prst="rect">
            <a:avLst/>
          </a:prstGeom>
          <a:noFill/>
          <a:ln>
            <a:noFill/>
          </a:ln>
        </p:spPr>
      </p:pic>
      <p:sp>
        <p:nvSpPr>
          <p:cNvPr id="138" name="Google Shape;138;p24"/>
          <p:cNvSpPr txBox="1"/>
          <p:nvPr/>
        </p:nvSpPr>
        <p:spPr>
          <a:xfrm>
            <a:off x="5137350" y="3410425"/>
            <a:ext cx="3894900" cy="869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600"/>
              </a:spcBef>
              <a:spcAft>
                <a:spcPts val="1600"/>
              </a:spcAft>
              <a:buClr>
                <a:schemeClr val="dk1"/>
              </a:buClr>
              <a:buSzPts val="1800"/>
              <a:buFont typeface="Arial"/>
              <a:buNone/>
            </a:pPr>
            <a:r>
              <a:rPr lang="es" sz="1000">
                <a:latin typeface="Times New Roman"/>
                <a:ea typeface="Times New Roman"/>
                <a:cs typeface="Times New Roman"/>
                <a:sym typeface="Times New Roman"/>
              </a:rPr>
              <a:t>Tomado de: Anónimo, Universidad Nacional Evangélica (UNEV - Santiago). (2020), (</a:t>
            </a:r>
            <a:r>
              <a:rPr lang="es" sz="1000" u="sng">
                <a:latin typeface="Times New Roman"/>
                <a:ea typeface="Times New Roman"/>
                <a:cs typeface="Times New Roman"/>
                <a:sym typeface="Times New Roman"/>
                <a:hlinkClick r:id="rId4"/>
              </a:rPr>
              <a:t>https://unevinvestigando.blogspot.com/2019/08/instrumento-de-recoleccion-de-datos.html</a:t>
            </a:r>
            <a:r>
              <a:rPr lang="es" sz="1000">
                <a:latin typeface="Times New Roman"/>
                <a:ea typeface="Times New Roman"/>
                <a:cs typeface="Times New Roman"/>
                <a:sym typeface="Times New Roman"/>
              </a:rPr>
              <a:t>).</a:t>
            </a:r>
            <a:endParaRPr sz="9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a:latin typeface="Georgia"/>
                <a:ea typeface="Georgia"/>
                <a:cs typeface="Georgia"/>
                <a:sym typeface="Georgia"/>
              </a:rPr>
              <a:t>FORMULARIO DE ENCUESTA </a:t>
            </a:r>
            <a:endParaRPr>
              <a:latin typeface="Georgia"/>
              <a:ea typeface="Georgia"/>
              <a:cs typeface="Georgia"/>
              <a:sym typeface="Georgia"/>
            </a:endParaRPr>
          </a:p>
        </p:txBody>
      </p:sp>
      <p:sp>
        <p:nvSpPr>
          <p:cNvPr id="144" name="Google Shape;144;p25"/>
          <p:cNvSpPr txBox="1"/>
          <p:nvPr>
            <p:ph idx="1" type="body"/>
          </p:nvPr>
        </p:nvSpPr>
        <p:spPr>
          <a:xfrm>
            <a:off x="311700" y="1152475"/>
            <a:ext cx="8520600" cy="3718200"/>
          </a:xfrm>
          <a:prstGeom prst="rect">
            <a:avLst/>
          </a:prstGeom>
        </p:spPr>
        <p:txBody>
          <a:bodyPr anchorCtr="0" anchor="t" bIns="91425" lIns="91425" spcFirstLastPara="1" rIns="91425" wrap="square" tIns="91425">
            <a:normAutofit lnSpcReduction="10000"/>
          </a:bodyPr>
          <a:lstStyle/>
          <a:p>
            <a:pPr indent="-330200" lvl="0" marL="457200" rtl="0" algn="l">
              <a:spcBef>
                <a:spcPts val="0"/>
              </a:spcBef>
              <a:spcAft>
                <a:spcPts val="0"/>
              </a:spcAft>
              <a:buClr>
                <a:srgbClr val="000000"/>
              </a:buClr>
              <a:buSzPts val="1600"/>
              <a:buAutoNum type="arabicPeriod"/>
            </a:pPr>
            <a:r>
              <a:rPr lang="es" sz="1600">
                <a:solidFill>
                  <a:srgbClr val="000000"/>
                </a:solidFill>
              </a:rPr>
              <a:t>Dirección de correo electrónico.</a:t>
            </a:r>
            <a:endParaRPr sz="1600">
              <a:solidFill>
                <a:srgbClr val="000000"/>
              </a:solidFill>
            </a:endParaRPr>
          </a:p>
          <a:p>
            <a:pPr indent="-330200" lvl="0" marL="457200" rtl="0" algn="l">
              <a:spcBef>
                <a:spcPts val="0"/>
              </a:spcBef>
              <a:spcAft>
                <a:spcPts val="0"/>
              </a:spcAft>
              <a:buClr>
                <a:srgbClr val="000000"/>
              </a:buClr>
              <a:buSzPts val="1600"/>
              <a:buAutoNum type="arabicPeriod"/>
            </a:pPr>
            <a:r>
              <a:rPr lang="es" sz="1600">
                <a:solidFill>
                  <a:srgbClr val="000000"/>
                </a:solidFill>
              </a:rPr>
              <a:t>¿En la empresa tiene implementado un sistema de automatización para el proceso de </a:t>
            </a:r>
            <a:r>
              <a:rPr lang="es" sz="1600">
                <a:solidFill>
                  <a:srgbClr val="000000"/>
                </a:solidFill>
              </a:rPr>
              <a:t>contratación</a:t>
            </a:r>
            <a:r>
              <a:rPr lang="es" sz="1600">
                <a:solidFill>
                  <a:srgbClr val="000000"/>
                </a:solidFill>
              </a:rPr>
              <a:t>? (</a:t>
            </a:r>
            <a:r>
              <a:rPr lang="es" sz="1600">
                <a:solidFill>
                  <a:srgbClr val="000000"/>
                </a:solidFill>
              </a:rPr>
              <a:t>Sí</a:t>
            </a:r>
            <a:r>
              <a:rPr lang="es" sz="1600">
                <a:solidFill>
                  <a:srgbClr val="000000"/>
                </a:solidFill>
              </a:rPr>
              <a:t> / No).</a:t>
            </a:r>
            <a:endParaRPr sz="1600">
              <a:solidFill>
                <a:srgbClr val="000000"/>
              </a:solidFill>
            </a:endParaRPr>
          </a:p>
          <a:p>
            <a:pPr indent="-330200" lvl="0" marL="457200" rtl="0" algn="l">
              <a:spcBef>
                <a:spcPts val="0"/>
              </a:spcBef>
              <a:spcAft>
                <a:spcPts val="0"/>
              </a:spcAft>
              <a:buClr>
                <a:srgbClr val="000000"/>
              </a:buClr>
              <a:buSzPts val="1600"/>
              <a:buAutoNum type="arabicPeriod"/>
            </a:pPr>
            <a:r>
              <a:rPr lang="es" sz="1600">
                <a:solidFill>
                  <a:srgbClr val="000000"/>
                </a:solidFill>
              </a:rPr>
              <a:t>De acuerdo a la pregunta anterior mencione brevemente que tipo de actividad realiza la plataforma en la que actualmente maneja, o no aplica (N/A).</a:t>
            </a:r>
            <a:endParaRPr sz="1600">
              <a:solidFill>
                <a:srgbClr val="000000"/>
              </a:solidFill>
            </a:endParaRPr>
          </a:p>
          <a:p>
            <a:pPr indent="-330200" lvl="0" marL="457200" rtl="0" algn="l">
              <a:spcBef>
                <a:spcPts val="0"/>
              </a:spcBef>
              <a:spcAft>
                <a:spcPts val="0"/>
              </a:spcAft>
              <a:buClr>
                <a:srgbClr val="000000"/>
              </a:buClr>
              <a:buSzPts val="1600"/>
              <a:buAutoNum type="arabicPeriod"/>
            </a:pPr>
            <a:r>
              <a:rPr lang="es" sz="1600">
                <a:solidFill>
                  <a:srgbClr val="000000"/>
                </a:solidFill>
              </a:rPr>
              <a:t>¿Cuenta con algún tipo de plataforma o sistema inteligente? (Evalart, JobConvo,SECOP II,Sydle one, ninguna de las anteriores).</a:t>
            </a:r>
            <a:endParaRPr sz="1600">
              <a:solidFill>
                <a:srgbClr val="000000"/>
              </a:solidFill>
            </a:endParaRPr>
          </a:p>
          <a:p>
            <a:pPr indent="-330200" lvl="0" marL="457200" rtl="0" algn="l">
              <a:spcBef>
                <a:spcPts val="0"/>
              </a:spcBef>
              <a:spcAft>
                <a:spcPts val="0"/>
              </a:spcAft>
              <a:buClr>
                <a:srgbClr val="000000"/>
              </a:buClr>
              <a:buSzPts val="1600"/>
              <a:buAutoNum type="arabicPeriod"/>
            </a:pPr>
            <a:r>
              <a:rPr lang="es" sz="1600">
                <a:solidFill>
                  <a:srgbClr val="000000"/>
                </a:solidFill>
              </a:rPr>
              <a:t>¿Cuál? Responda NA (No aplica) en caso de que la respuesta anterior haya contestado "Ninguna de las anteriores". </a:t>
            </a:r>
            <a:endParaRPr sz="1600">
              <a:solidFill>
                <a:srgbClr val="000000"/>
              </a:solidFill>
            </a:endParaRPr>
          </a:p>
          <a:p>
            <a:pPr indent="-330200" lvl="0" marL="457200" rtl="0" algn="l">
              <a:spcBef>
                <a:spcPts val="0"/>
              </a:spcBef>
              <a:spcAft>
                <a:spcPts val="0"/>
              </a:spcAft>
              <a:buClr>
                <a:srgbClr val="000000"/>
              </a:buClr>
              <a:buSzPts val="1600"/>
              <a:buAutoNum type="arabicPeriod"/>
            </a:pPr>
            <a:r>
              <a:rPr lang="es" sz="1600">
                <a:solidFill>
                  <a:srgbClr val="000000"/>
                </a:solidFill>
              </a:rPr>
              <a:t>¿Cree usted que la plataforma o sistema que maneja es la adecuada? (Si / No / NA).</a:t>
            </a:r>
            <a:endParaRPr sz="1600">
              <a:solidFill>
                <a:srgbClr val="000000"/>
              </a:solidFill>
            </a:endParaRPr>
          </a:p>
          <a:p>
            <a:pPr indent="-330200" lvl="0" marL="457200" rtl="0" algn="l">
              <a:spcBef>
                <a:spcPts val="0"/>
              </a:spcBef>
              <a:spcAft>
                <a:spcPts val="0"/>
              </a:spcAft>
              <a:buClr>
                <a:schemeClr val="dk1"/>
              </a:buClr>
              <a:buSzPts val="1600"/>
              <a:buAutoNum type="arabicPeriod"/>
            </a:pPr>
            <a:r>
              <a:rPr lang="es" sz="1600">
                <a:solidFill>
                  <a:schemeClr val="dk1"/>
                </a:solidFill>
              </a:rPr>
              <a:t>¿Qué método de almacenamiento de datos posee? (Digital (Nube o externo, USB o disco duro) / Manual (Mediante papeleo) / Ambas).</a:t>
            </a:r>
            <a:endParaRPr sz="1600">
              <a:solidFill>
                <a:srgbClr val="000000"/>
              </a:solidFill>
            </a:endParaRPr>
          </a:p>
          <a:p>
            <a:pPr indent="0" lvl="0" marL="0" rtl="0" algn="l">
              <a:spcBef>
                <a:spcPts val="1200"/>
              </a:spcBef>
              <a:spcAft>
                <a:spcPts val="120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26"/>
          <p:cNvSpPr txBox="1"/>
          <p:nvPr>
            <p:ph idx="1" type="body"/>
          </p:nvPr>
        </p:nvSpPr>
        <p:spPr>
          <a:xfrm>
            <a:off x="311700" y="253875"/>
            <a:ext cx="8520600" cy="393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300">
                <a:solidFill>
                  <a:schemeClr val="dk1"/>
                </a:solidFill>
              </a:rPr>
              <a:t>8.   </a:t>
            </a:r>
            <a:r>
              <a:rPr lang="es" sz="1300">
                <a:solidFill>
                  <a:schemeClr val="dk1"/>
                </a:solidFill>
              </a:rPr>
              <a:t>¿Alguna vez ha tenido inconvenientes con los documentos obtenidos por personas seleccionadas para el trabajo como? (Documentación, experiencia de trabajo, referencias personales, referencias laborales, ninguna de las anteriores).</a:t>
            </a:r>
            <a:endParaRPr sz="1300">
              <a:solidFill>
                <a:schemeClr val="dk1"/>
              </a:solidFill>
            </a:endParaRPr>
          </a:p>
          <a:p>
            <a:pPr indent="0" lvl="0" marL="0" rtl="0" algn="l">
              <a:spcBef>
                <a:spcPts val="1200"/>
              </a:spcBef>
              <a:spcAft>
                <a:spcPts val="0"/>
              </a:spcAft>
              <a:buNone/>
            </a:pPr>
            <a:r>
              <a:rPr lang="es" sz="1300">
                <a:solidFill>
                  <a:schemeClr val="dk1"/>
                </a:solidFill>
              </a:rPr>
              <a:t>9.   De la pregunta anterior por favor brevemente informe cuales son esas problemáticas con más frecuencia detalle. </a:t>
            </a:r>
            <a:endParaRPr sz="1300">
              <a:solidFill>
                <a:schemeClr val="dk1"/>
              </a:solidFill>
            </a:endParaRPr>
          </a:p>
          <a:p>
            <a:pPr indent="0" lvl="0" marL="0" rtl="0" algn="l">
              <a:spcBef>
                <a:spcPts val="1200"/>
              </a:spcBef>
              <a:spcAft>
                <a:spcPts val="0"/>
              </a:spcAft>
              <a:buNone/>
            </a:pPr>
            <a:r>
              <a:rPr lang="es" sz="1300">
                <a:solidFill>
                  <a:schemeClr val="dk1"/>
                </a:solidFill>
              </a:rPr>
              <a:t>10.   ¿Cuál es la proyección de tiempo que hay para un proceso de contratación? ( De 5 a 7 días, de 7 a 15 días, de 15 a 30 días, más de 30 días).   </a:t>
            </a:r>
            <a:endParaRPr sz="1300">
              <a:solidFill>
                <a:schemeClr val="dk1"/>
              </a:solidFill>
            </a:endParaRPr>
          </a:p>
          <a:p>
            <a:pPr indent="0" lvl="0" marL="0" rtl="0" algn="l">
              <a:spcBef>
                <a:spcPts val="1200"/>
              </a:spcBef>
              <a:spcAft>
                <a:spcPts val="0"/>
              </a:spcAft>
              <a:buNone/>
            </a:pPr>
            <a:r>
              <a:rPr lang="es" sz="1300">
                <a:solidFill>
                  <a:schemeClr val="dk1"/>
                </a:solidFill>
              </a:rPr>
              <a:t>11.   ¿Estaría dispuesto a costear un sistema en el cual tenga implementado un proceso en el que implique una actividad mínima humana realizando el mismo proceso ahorrando tiempo? (Si / No / Depende del costo).</a:t>
            </a:r>
            <a:endParaRPr sz="1300">
              <a:solidFill>
                <a:schemeClr val="dk1"/>
              </a:solidFill>
            </a:endParaRPr>
          </a:p>
          <a:p>
            <a:pPr indent="0" lvl="0" marL="0" rtl="0" algn="l">
              <a:spcBef>
                <a:spcPts val="1200"/>
              </a:spcBef>
              <a:spcAft>
                <a:spcPts val="0"/>
              </a:spcAft>
              <a:buNone/>
            </a:pPr>
            <a:r>
              <a:rPr lang="es" sz="1300">
                <a:solidFill>
                  <a:schemeClr val="dk1"/>
                </a:solidFill>
              </a:rPr>
              <a:t>12.   De acuerdo a la pregunta anterior ¿Cuál sería su estimación mínima y máxima? (Ingreselas separadas por un guión (-) sin puntos ni comas / NA).</a:t>
            </a:r>
            <a:endParaRPr sz="1300">
              <a:solidFill>
                <a:schemeClr val="dk1"/>
              </a:solidFill>
            </a:endParaRPr>
          </a:p>
          <a:p>
            <a:pPr indent="0" lvl="0" marL="0" rtl="0" algn="l">
              <a:spcBef>
                <a:spcPts val="1200"/>
              </a:spcBef>
              <a:spcAft>
                <a:spcPts val="0"/>
              </a:spcAft>
              <a:buNone/>
            </a:pPr>
            <a:r>
              <a:rPr lang="es" sz="1300">
                <a:solidFill>
                  <a:schemeClr val="dk1"/>
                </a:solidFill>
              </a:rPr>
              <a:t>13.   ¿Qué expectativa tendría de este sistema?.</a:t>
            </a:r>
            <a:endParaRPr sz="1300">
              <a:solidFill>
                <a:schemeClr val="dk1"/>
              </a:solidFill>
            </a:endParaRPr>
          </a:p>
          <a:p>
            <a:pPr indent="0" lvl="0" marL="0" rtl="0" algn="l">
              <a:spcBef>
                <a:spcPts val="1200"/>
              </a:spcBef>
              <a:spcAft>
                <a:spcPts val="0"/>
              </a:spcAft>
              <a:buNone/>
            </a:pPr>
            <a:r>
              <a:rPr lang="es" sz="1300">
                <a:solidFill>
                  <a:schemeClr val="dk1"/>
                </a:solidFill>
              </a:rPr>
              <a:t>14.   ¿Durante el proceso de contratación de los aspirantes cuentan con algún tipo protección para los documentos requeridos?. En caso de que esta tenga acceso a un posible infiltrado. (Sí / No).</a:t>
            </a:r>
            <a:endParaRPr sz="1300">
              <a:solidFill>
                <a:schemeClr val="dk1"/>
              </a:solidFill>
            </a:endParaRPr>
          </a:p>
          <a:p>
            <a:pPr indent="0" lvl="0" marL="0" rtl="0" algn="l">
              <a:spcBef>
                <a:spcPts val="1200"/>
              </a:spcBef>
              <a:spcAft>
                <a:spcPts val="1200"/>
              </a:spcAft>
              <a:buNone/>
            </a:pPr>
            <a:r>
              <a:t/>
            </a:r>
            <a:endParaRPr sz="1300">
              <a:solidFill>
                <a:schemeClr val="dk1"/>
              </a:solidFill>
            </a:endParaRPr>
          </a:p>
        </p:txBody>
      </p:sp>
      <p:sp>
        <p:nvSpPr>
          <p:cNvPr id="150" name="Google Shape;150;p26"/>
          <p:cNvSpPr txBox="1"/>
          <p:nvPr/>
        </p:nvSpPr>
        <p:spPr>
          <a:xfrm>
            <a:off x="311700" y="4635750"/>
            <a:ext cx="8160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u="sng">
                <a:solidFill>
                  <a:schemeClr val="hlink"/>
                </a:solidFill>
                <a:hlinkClick r:id="rId3"/>
              </a:rPr>
              <a:t>https://docs.google.com/forms/d/1JoSHfquNoTRQqHYRhN3NmD_9ZIGDEaNFNVM2Dt6D0Cc/edit</a:t>
            </a:r>
            <a:endParaRPr/>
          </a:p>
          <a:p>
            <a:pPr indent="0" lvl="0" marL="0" rtl="0" algn="l">
              <a:spcBef>
                <a:spcPts val="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27"/>
          <p:cNvSpPr txBox="1"/>
          <p:nvPr>
            <p:ph type="title"/>
          </p:nvPr>
        </p:nvSpPr>
        <p:spPr>
          <a:xfrm>
            <a:off x="271900" y="1032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a:latin typeface="Georgia"/>
                <a:ea typeface="Georgia"/>
                <a:cs typeface="Georgia"/>
                <a:sym typeface="Georgia"/>
              </a:rPr>
              <a:t>BPM DE EMPRESA DEL PROCESO DE </a:t>
            </a:r>
            <a:r>
              <a:rPr lang="es">
                <a:latin typeface="Georgia"/>
                <a:ea typeface="Georgia"/>
                <a:cs typeface="Georgia"/>
                <a:sym typeface="Georgia"/>
              </a:rPr>
              <a:t>CONTRATACIÓN</a:t>
            </a:r>
            <a:r>
              <a:rPr lang="es">
                <a:latin typeface="Georgia"/>
                <a:ea typeface="Georgia"/>
                <a:cs typeface="Georgia"/>
                <a:sym typeface="Georgia"/>
              </a:rPr>
              <a:t>  ACTUAL </a:t>
            </a:r>
            <a:endParaRPr>
              <a:latin typeface="Georgia"/>
              <a:ea typeface="Georgia"/>
              <a:cs typeface="Georgia"/>
              <a:sym typeface="Georgia"/>
            </a:endParaRPr>
          </a:p>
        </p:txBody>
      </p:sp>
      <p:pic>
        <p:nvPicPr>
          <p:cNvPr id="156" name="Google Shape;156;p27"/>
          <p:cNvPicPr preferRelativeResize="0"/>
          <p:nvPr/>
        </p:nvPicPr>
        <p:blipFill>
          <a:blip r:embed="rId3">
            <a:alphaModFix/>
          </a:blip>
          <a:stretch>
            <a:fillRect/>
          </a:stretch>
        </p:blipFill>
        <p:spPr>
          <a:xfrm>
            <a:off x="152400" y="1035200"/>
            <a:ext cx="8759599" cy="405932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28"/>
          <p:cNvSpPr txBox="1"/>
          <p:nvPr>
            <p:ph type="title"/>
          </p:nvPr>
        </p:nvSpPr>
        <p:spPr>
          <a:xfrm>
            <a:off x="311700" y="33217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s" sz="2220">
                <a:latin typeface="Georgia"/>
                <a:ea typeface="Georgia"/>
                <a:cs typeface="Georgia"/>
                <a:sym typeface="Georgia"/>
              </a:rPr>
              <a:t>BPM DE LA PLATAFORMA, AUTOMATIZANDO EL </a:t>
            </a:r>
            <a:r>
              <a:rPr lang="es" sz="2220">
                <a:latin typeface="Georgia"/>
                <a:ea typeface="Georgia"/>
                <a:cs typeface="Georgia"/>
                <a:sym typeface="Georgia"/>
              </a:rPr>
              <a:t>PROCESO</a:t>
            </a:r>
            <a:r>
              <a:rPr lang="es" sz="2220">
                <a:latin typeface="Georgia"/>
                <a:ea typeface="Georgia"/>
                <a:cs typeface="Georgia"/>
                <a:sym typeface="Georgia"/>
              </a:rPr>
              <a:t> DE </a:t>
            </a:r>
            <a:r>
              <a:rPr lang="es" sz="2220">
                <a:latin typeface="Georgia"/>
                <a:ea typeface="Georgia"/>
                <a:cs typeface="Georgia"/>
                <a:sym typeface="Georgia"/>
              </a:rPr>
              <a:t>CONTRATACIÓN</a:t>
            </a:r>
            <a:r>
              <a:rPr lang="es" sz="2220">
                <a:latin typeface="Georgia"/>
                <a:ea typeface="Georgia"/>
                <a:cs typeface="Georgia"/>
                <a:sym typeface="Georgia"/>
              </a:rPr>
              <a:t> </a:t>
            </a:r>
            <a:endParaRPr sz="2220">
              <a:latin typeface="Georgia"/>
              <a:ea typeface="Georgia"/>
              <a:cs typeface="Georgia"/>
              <a:sym typeface="Georgia"/>
            </a:endParaRPr>
          </a:p>
        </p:txBody>
      </p:sp>
      <p:sp>
        <p:nvSpPr>
          <p:cNvPr id="162" name="Google Shape;162;p28"/>
          <p:cNvSpPr txBox="1"/>
          <p:nvPr>
            <p:ph idx="1" type="body"/>
          </p:nvPr>
        </p:nvSpPr>
        <p:spPr>
          <a:xfrm>
            <a:off x="311700" y="1331150"/>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u="sng">
                <a:solidFill>
                  <a:srgbClr val="000000"/>
                </a:solidFill>
                <a:hlinkClick r:id="rId3">
                  <a:extLst>
                    <a:ext uri="{A12FA001-AC4F-418D-AE19-62706E023703}">
                      <ahyp:hlinkClr val="tx"/>
                    </a:ext>
                  </a:extLst>
                </a:hlinkClick>
              </a:rPr>
              <a:t>https://app.diagrams.net/#G1d0OOJh_nQBPTo0SoI_EXvmL2zWgkbwnl</a:t>
            </a:r>
            <a:endParaRPr>
              <a:solidFill>
                <a:srgbClr val="000000"/>
              </a:solidFill>
            </a:endParaRPr>
          </a:p>
          <a:p>
            <a:pPr indent="0" lvl="0" marL="0" rtl="0" algn="l">
              <a:spcBef>
                <a:spcPts val="1200"/>
              </a:spcBef>
              <a:spcAft>
                <a:spcPts val="1200"/>
              </a:spcAft>
              <a:buNone/>
            </a:pPr>
            <a:r>
              <a:t/>
            </a:r>
            <a:endParaRPr/>
          </a:p>
        </p:txBody>
      </p:sp>
      <p:pic>
        <p:nvPicPr>
          <p:cNvPr id="163" name="Google Shape;163;p28"/>
          <p:cNvPicPr preferRelativeResize="0"/>
          <p:nvPr/>
        </p:nvPicPr>
        <p:blipFill>
          <a:blip r:embed="rId4">
            <a:alphaModFix/>
          </a:blip>
          <a:stretch>
            <a:fillRect/>
          </a:stretch>
        </p:blipFill>
        <p:spPr>
          <a:xfrm>
            <a:off x="0" y="1937384"/>
            <a:ext cx="9143997" cy="184658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29"/>
          <p:cNvSpPr txBox="1"/>
          <p:nvPr>
            <p:ph type="title"/>
          </p:nvPr>
        </p:nvSpPr>
        <p:spPr>
          <a:xfrm>
            <a:off x="311700" y="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a:latin typeface="Georgia"/>
                <a:ea typeface="Georgia"/>
                <a:cs typeface="Georgia"/>
                <a:sym typeface="Georgia"/>
              </a:rPr>
              <a:t>REQUISITOS DE SOFTWARE</a:t>
            </a:r>
            <a:endParaRPr>
              <a:latin typeface="Georgia"/>
              <a:ea typeface="Georgia"/>
              <a:cs typeface="Georgia"/>
              <a:sym typeface="Georgia"/>
            </a:endParaRPr>
          </a:p>
        </p:txBody>
      </p:sp>
      <p:sp>
        <p:nvSpPr>
          <p:cNvPr id="169" name="Google Shape;169;p29"/>
          <p:cNvSpPr txBox="1"/>
          <p:nvPr/>
        </p:nvSpPr>
        <p:spPr>
          <a:xfrm>
            <a:off x="470125" y="572700"/>
            <a:ext cx="5491500" cy="369300"/>
          </a:xfrm>
          <a:prstGeom prst="rect">
            <a:avLst/>
          </a:prstGeom>
          <a:noFill/>
          <a:ln>
            <a:noFill/>
          </a:ln>
        </p:spPr>
        <p:txBody>
          <a:bodyPr anchorCtr="0" anchor="t" bIns="91425" lIns="91425" spcFirstLastPara="1" rIns="91425" wrap="square" tIns="91425">
            <a:spAutoFit/>
          </a:bodyPr>
          <a:lstStyle/>
          <a:p>
            <a:pPr indent="0" lvl="0" marL="14020" rtl="0" algn="l">
              <a:spcBef>
                <a:spcPts val="0"/>
              </a:spcBef>
              <a:spcAft>
                <a:spcPts val="0"/>
              </a:spcAft>
              <a:buClr>
                <a:schemeClr val="dk1"/>
              </a:buClr>
              <a:buSzPts val="1100"/>
              <a:buFont typeface="Arial"/>
              <a:buNone/>
            </a:pPr>
            <a:r>
              <a:rPr b="1" lang="es" sz="1200" u="sng">
                <a:solidFill>
                  <a:srgbClr val="0000FF"/>
                </a:solidFill>
                <a:latin typeface="Times New Roman"/>
                <a:ea typeface="Times New Roman"/>
                <a:cs typeface="Times New Roman"/>
                <a:sym typeface="Times New Roman"/>
              </a:rPr>
              <a:t>Requerimientos Funcionales</a:t>
            </a:r>
            <a:endParaRPr/>
          </a:p>
        </p:txBody>
      </p:sp>
      <p:graphicFrame>
        <p:nvGraphicFramePr>
          <p:cNvPr id="170" name="Google Shape;170;p29"/>
          <p:cNvGraphicFramePr/>
          <p:nvPr/>
        </p:nvGraphicFramePr>
        <p:xfrm>
          <a:off x="1739925" y="1304225"/>
          <a:ext cx="3000000" cy="3000000"/>
        </p:xfrm>
        <a:graphic>
          <a:graphicData uri="http://schemas.openxmlformats.org/drawingml/2006/table">
            <a:tbl>
              <a:tblPr>
                <a:noFill/>
                <a:tableStyleId>{42DD9314-9C3E-414D-B6D1-5FE60A8188BF}</a:tableStyleId>
              </a:tblPr>
              <a:tblGrid>
                <a:gridCol w="1289250"/>
                <a:gridCol w="4374900"/>
              </a:tblGrid>
              <a:tr h="513600">
                <a:tc>
                  <a:txBody>
                    <a:bodyPr/>
                    <a:lstStyle/>
                    <a:p>
                      <a:pPr indent="4572" lvl="0" marL="76809" marR="192735" rtl="0" algn="l">
                        <a:lnSpc>
                          <a:spcPct val="95795"/>
                        </a:lnSpc>
                        <a:spcBef>
                          <a:spcPts val="0"/>
                        </a:spcBef>
                        <a:spcAft>
                          <a:spcPts val="0"/>
                        </a:spcAft>
                        <a:buNone/>
                      </a:pPr>
                      <a:r>
                        <a:rPr b="1" lang="es" sz="1200"/>
                        <a:t>Identificación  del  </a:t>
                      </a:r>
                      <a:endParaRPr b="1" sz="1200"/>
                    </a:p>
                    <a:p>
                      <a:pPr indent="0" lvl="0" marL="81381" rtl="0" algn="l">
                        <a:spcBef>
                          <a:spcPts val="30"/>
                        </a:spcBef>
                        <a:spcAft>
                          <a:spcPts val="0"/>
                        </a:spcAft>
                        <a:buNone/>
                      </a:pPr>
                      <a:r>
                        <a:rPr b="1" lang="es" sz="1200"/>
                        <a:t>requerimiento</a:t>
                      </a:r>
                      <a:endParaRPr b="1" sz="1200"/>
                    </a:p>
                  </a:txBody>
                  <a:tcPr marT="63500" marB="63500" marR="63500" marL="63500"/>
                </a:tc>
                <a:tc>
                  <a:txBody>
                    <a:bodyPr/>
                    <a:lstStyle/>
                    <a:p>
                      <a:pPr indent="0" lvl="0" marL="0" rtl="0" algn="l">
                        <a:spcBef>
                          <a:spcPts val="0"/>
                        </a:spcBef>
                        <a:spcAft>
                          <a:spcPts val="0"/>
                        </a:spcAft>
                        <a:buNone/>
                      </a:pPr>
                      <a:r>
                        <a:rPr lang="es" sz="1200"/>
                        <a:t>RF 01</a:t>
                      </a:r>
                      <a:endParaRPr sz="1200"/>
                    </a:p>
                  </a:txBody>
                  <a:tcPr marT="63500" marB="63500" marR="63500" marL="63500" anchor="ctr"/>
                </a:tc>
              </a:tr>
              <a:tr h="369600">
                <a:tc>
                  <a:txBody>
                    <a:bodyPr/>
                    <a:lstStyle/>
                    <a:p>
                      <a:pPr indent="0" lvl="0" marL="82143" rtl="0" algn="l">
                        <a:spcBef>
                          <a:spcPts val="0"/>
                        </a:spcBef>
                        <a:spcAft>
                          <a:spcPts val="0"/>
                        </a:spcAft>
                        <a:buNone/>
                      </a:pPr>
                      <a:r>
                        <a:rPr b="1" lang="es" sz="1200"/>
                        <a:t>Nombre del  </a:t>
                      </a:r>
                      <a:endParaRPr b="1" sz="1200"/>
                    </a:p>
                    <a:p>
                      <a:pPr indent="0" lvl="0" marL="81381" rtl="0" algn="l">
                        <a:spcBef>
                          <a:spcPts val="0"/>
                        </a:spcBef>
                        <a:spcAft>
                          <a:spcPts val="0"/>
                        </a:spcAft>
                        <a:buNone/>
                      </a:pPr>
                      <a:r>
                        <a:rPr b="1" lang="es" sz="1200"/>
                        <a:t>requerimiento</a:t>
                      </a:r>
                      <a:endParaRPr b="1" sz="1200"/>
                    </a:p>
                  </a:txBody>
                  <a:tcPr marT="63500" marB="63500" marR="63500" marL="63500"/>
                </a:tc>
                <a:tc>
                  <a:txBody>
                    <a:bodyPr/>
                    <a:lstStyle/>
                    <a:p>
                      <a:pPr indent="0" lvl="0" marL="0" rtl="0" algn="l">
                        <a:spcBef>
                          <a:spcPts val="0"/>
                        </a:spcBef>
                        <a:spcAft>
                          <a:spcPts val="0"/>
                        </a:spcAft>
                        <a:buNone/>
                      </a:pPr>
                      <a:r>
                        <a:rPr lang="es" sz="1200"/>
                        <a:t>  Loguear usuario</a:t>
                      </a:r>
                      <a:r>
                        <a:rPr lang="es" sz="1200">
                          <a:highlight>
                            <a:srgbClr val="EAF1DD"/>
                          </a:highlight>
                        </a:rPr>
                        <a:t> </a:t>
                      </a:r>
                      <a:endParaRPr sz="1200">
                        <a:highlight>
                          <a:srgbClr val="EAF1DD"/>
                        </a:highlight>
                      </a:endParaRPr>
                    </a:p>
                  </a:txBody>
                  <a:tcPr marT="63500" marB="63500" marR="63500" marL="63500" anchor="ctr"/>
                </a:tc>
              </a:tr>
              <a:tr h="369600">
                <a:tc>
                  <a:txBody>
                    <a:bodyPr/>
                    <a:lstStyle/>
                    <a:p>
                      <a:pPr indent="0" lvl="0" marL="0" rtl="0" algn="ctr">
                        <a:spcBef>
                          <a:spcPts val="0"/>
                        </a:spcBef>
                        <a:spcAft>
                          <a:spcPts val="0"/>
                        </a:spcAft>
                        <a:buNone/>
                      </a:pPr>
                      <a:r>
                        <a:rPr b="1" lang="es" sz="1200"/>
                        <a:t>Características: </a:t>
                      </a:r>
                      <a:endParaRPr b="1" sz="1200"/>
                    </a:p>
                  </a:txBody>
                  <a:tcPr marT="63500" marB="63500" marR="63500" marL="63500"/>
                </a:tc>
                <a:tc>
                  <a:txBody>
                    <a:bodyPr/>
                    <a:lstStyle/>
                    <a:p>
                      <a:pPr indent="1371" lvl="0" marL="81838" marR="280365" rtl="0" algn="l">
                        <a:lnSpc>
                          <a:spcPct val="95795"/>
                        </a:lnSpc>
                        <a:spcBef>
                          <a:spcPts val="0"/>
                        </a:spcBef>
                        <a:spcAft>
                          <a:spcPts val="0"/>
                        </a:spcAft>
                        <a:buNone/>
                      </a:pPr>
                      <a:r>
                        <a:rPr lang="es" sz="1200"/>
                        <a:t>Los usuarios deberán ingresar su nombre y password para ingresar al sistema </a:t>
                      </a:r>
                      <a:endParaRPr sz="1200"/>
                    </a:p>
                  </a:txBody>
                  <a:tcPr marT="63500" marB="63500" marR="63500" marL="63500" anchor="ctr"/>
                </a:tc>
              </a:tr>
              <a:tr h="506400">
                <a:tc>
                  <a:txBody>
                    <a:bodyPr/>
                    <a:lstStyle/>
                    <a:p>
                      <a:pPr indent="1828" lvl="0" marL="81381" marR="39268" rtl="0" algn="l">
                        <a:lnSpc>
                          <a:spcPct val="95794"/>
                        </a:lnSpc>
                        <a:spcBef>
                          <a:spcPts val="0"/>
                        </a:spcBef>
                        <a:spcAft>
                          <a:spcPts val="0"/>
                        </a:spcAft>
                        <a:buNone/>
                      </a:pPr>
                      <a:r>
                        <a:rPr b="1" lang="es" sz="1200"/>
                        <a:t>Descripción del  requerimiento</a:t>
                      </a:r>
                      <a:endParaRPr b="1" sz="1200"/>
                    </a:p>
                  </a:txBody>
                  <a:tcPr marT="63500" marB="63500" marR="63500" marL="63500"/>
                </a:tc>
                <a:tc>
                  <a:txBody>
                    <a:bodyPr/>
                    <a:lstStyle/>
                    <a:p>
                      <a:pPr indent="0" lvl="0" marL="76962" marR="578916" rtl="0" algn="l">
                        <a:lnSpc>
                          <a:spcPct val="95794"/>
                        </a:lnSpc>
                        <a:spcBef>
                          <a:spcPts val="0"/>
                        </a:spcBef>
                        <a:spcAft>
                          <a:spcPts val="0"/>
                        </a:spcAft>
                        <a:buNone/>
                      </a:pPr>
                      <a:r>
                        <a:rPr lang="es" sz="1200"/>
                        <a:t>El sistema podrá ser consultado por cualquier persona dependiendo el rol que se le sea asignado.</a:t>
                      </a:r>
                      <a:endParaRPr sz="1200"/>
                    </a:p>
                  </a:txBody>
                  <a:tcPr marT="63500" marB="63500" marR="63500" marL="63500" anchor="ctr"/>
                </a:tc>
              </a:tr>
              <a:tr h="506400">
                <a:tc>
                  <a:txBody>
                    <a:bodyPr/>
                    <a:lstStyle/>
                    <a:p>
                      <a:pPr indent="1676" lvl="0" marL="81534" marR="22199" rtl="0" algn="l">
                        <a:lnSpc>
                          <a:spcPct val="95794"/>
                        </a:lnSpc>
                        <a:spcBef>
                          <a:spcPts val="0"/>
                        </a:spcBef>
                        <a:spcAft>
                          <a:spcPts val="0"/>
                        </a:spcAft>
                        <a:buNone/>
                      </a:pPr>
                      <a:r>
                        <a:rPr b="1" lang="es" sz="1200"/>
                        <a:t>Requerimientos  no funcionales:</a:t>
                      </a:r>
                      <a:endParaRPr b="1" sz="1200"/>
                    </a:p>
                  </a:txBody>
                  <a:tcPr marT="63500" marB="63500" marR="63500" marL="63500"/>
                </a:tc>
                <a:tc>
                  <a:txBody>
                    <a:bodyPr/>
                    <a:lstStyle/>
                    <a:p>
                      <a:pPr indent="0" lvl="0" marL="313410" rtl="0" algn="l">
                        <a:spcBef>
                          <a:spcPts val="0"/>
                        </a:spcBef>
                        <a:spcAft>
                          <a:spcPts val="0"/>
                        </a:spcAft>
                        <a:buNone/>
                      </a:pPr>
                      <a:r>
                        <a:rPr lang="es" sz="1200">
                          <a:latin typeface="Noto Sans Symbols"/>
                          <a:ea typeface="Noto Sans Symbols"/>
                          <a:cs typeface="Noto Sans Symbols"/>
                          <a:sym typeface="Noto Sans Symbols"/>
                        </a:rPr>
                        <a:t>❖ RNF 01</a:t>
                      </a:r>
                      <a:endParaRPr sz="1200"/>
                    </a:p>
                  </a:txBody>
                  <a:tcPr marT="63500" marB="63500" marR="63500" marL="63500" anchor="ctr"/>
                </a:tc>
              </a:tr>
              <a:tr h="369600">
                <a:tc>
                  <a:txBody>
                    <a:bodyPr/>
                    <a:lstStyle/>
                    <a:p>
                      <a:pPr indent="0" lvl="0" marL="83210" rtl="0" algn="l">
                        <a:spcBef>
                          <a:spcPts val="0"/>
                        </a:spcBef>
                        <a:spcAft>
                          <a:spcPts val="0"/>
                        </a:spcAft>
                        <a:buNone/>
                      </a:pPr>
                      <a:r>
                        <a:rPr b="1" lang="es" sz="1200"/>
                        <a:t>Prioridad de  </a:t>
                      </a:r>
                      <a:endParaRPr b="1" sz="1200"/>
                    </a:p>
                    <a:p>
                      <a:pPr indent="0" lvl="0" marL="81381" rtl="0" algn="l">
                        <a:spcBef>
                          <a:spcPts val="0"/>
                        </a:spcBef>
                        <a:spcAft>
                          <a:spcPts val="0"/>
                        </a:spcAft>
                        <a:buNone/>
                      </a:pPr>
                      <a:r>
                        <a:rPr b="1" lang="es" sz="1200"/>
                        <a:t>requerimiento</a:t>
                      </a:r>
                      <a:endParaRPr b="1" sz="1200"/>
                    </a:p>
                  </a:txBody>
                  <a:tcPr marT="63500" marB="63500" marR="63500" marL="63500"/>
                </a:tc>
                <a:tc>
                  <a:txBody>
                    <a:bodyPr/>
                    <a:lstStyle/>
                    <a:p>
                      <a:pPr indent="0" lvl="0" marL="73761" rtl="0" algn="l">
                        <a:spcBef>
                          <a:spcPts val="0"/>
                        </a:spcBef>
                        <a:spcAft>
                          <a:spcPts val="0"/>
                        </a:spcAft>
                        <a:buNone/>
                      </a:pPr>
                      <a:r>
                        <a:rPr lang="es" sz="1200"/>
                        <a:t>Alta </a:t>
                      </a:r>
                      <a:endParaRPr sz="1200"/>
                    </a:p>
                  </a:txBody>
                  <a:tcPr marT="63500" marB="63500" marR="63500" marL="63500" anchor="ctr"/>
                </a:tc>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30"/>
          <p:cNvSpPr txBox="1"/>
          <p:nvPr>
            <p:ph type="title"/>
          </p:nvPr>
        </p:nvSpPr>
        <p:spPr>
          <a:xfrm>
            <a:off x="311700" y="181750"/>
            <a:ext cx="8520600" cy="572700"/>
          </a:xfrm>
          <a:prstGeom prst="rect">
            <a:avLst/>
          </a:prstGeom>
        </p:spPr>
        <p:txBody>
          <a:bodyPr anchorCtr="0" anchor="t" bIns="91425" lIns="91425" spcFirstLastPara="1" rIns="91425" wrap="square" tIns="91425">
            <a:normAutofit/>
          </a:bodyPr>
          <a:lstStyle/>
          <a:p>
            <a:pPr indent="0" lvl="0" marL="14020" rtl="0" algn="l">
              <a:spcBef>
                <a:spcPts val="0"/>
              </a:spcBef>
              <a:spcAft>
                <a:spcPts val="0"/>
              </a:spcAft>
              <a:buClr>
                <a:schemeClr val="dk1"/>
              </a:buClr>
              <a:buSzPts val="1100"/>
              <a:buFont typeface="Arial"/>
              <a:buNone/>
            </a:pPr>
            <a:r>
              <a:rPr b="1" lang="es" sz="1200" u="sng">
                <a:solidFill>
                  <a:srgbClr val="0000FF"/>
                </a:solidFill>
                <a:latin typeface="Times New Roman"/>
                <a:ea typeface="Times New Roman"/>
                <a:cs typeface="Times New Roman"/>
                <a:sym typeface="Times New Roman"/>
              </a:rPr>
              <a:t>Requerimientos Funcionales</a:t>
            </a:r>
            <a:endParaRPr/>
          </a:p>
        </p:txBody>
      </p:sp>
      <p:graphicFrame>
        <p:nvGraphicFramePr>
          <p:cNvPr id="176" name="Google Shape;176;p30"/>
          <p:cNvGraphicFramePr/>
          <p:nvPr/>
        </p:nvGraphicFramePr>
        <p:xfrm>
          <a:off x="1739925" y="1022150"/>
          <a:ext cx="3000000" cy="3000000"/>
        </p:xfrm>
        <a:graphic>
          <a:graphicData uri="http://schemas.openxmlformats.org/drawingml/2006/table">
            <a:tbl>
              <a:tblPr>
                <a:noFill/>
                <a:tableStyleId>{42DD9314-9C3E-414D-B6D1-5FE60A8188BF}</a:tableStyleId>
              </a:tblPr>
              <a:tblGrid>
                <a:gridCol w="1289250"/>
                <a:gridCol w="4374900"/>
              </a:tblGrid>
              <a:tr h="513600">
                <a:tc>
                  <a:txBody>
                    <a:bodyPr/>
                    <a:lstStyle/>
                    <a:p>
                      <a:pPr indent="4572" lvl="0" marL="76809" marR="192735" rtl="0" algn="l">
                        <a:lnSpc>
                          <a:spcPct val="95795"/>
                        </a:lnSpc>
                        <a:spcBef>
                          <a:spcPts val="0"/>
                        </a:spcBef>
                        <a:spcAft>
                          <a:spcPts val="0"/>
                        </a:spcAft>
                        <a:buNone/>
                      </a:pPr>
                      <a:r>
                        <a:rPr b="1" lang="es" sz="1200"/>
                        <a:t>Identificación  del  </a:t>
                      </a:r>
                      <a:endParaRPr b="1" sz="1200"/>
                    </a:p>
                    <a:p>
                      <a:pPr indent="0" lvl="0" marL="81381" rtl="0" algn="l">
                        <a:spcBef>
                          <a:spcPts val="30"/>
                        </a:spcBef>
                        <a:spcAft>
                          <a:spcPts val="0"/>
                        </a:spcAft>
                        <a:buNone/>
                      </a:pPr>
                      <a:r>
                        <a:rPr b="1" lang="es" sz="1200"/>
                        <a:t>requerimiento</a:t>
                      </a:r>
                      <a:endParaRPr b="1" sz="1200"/>
                    </a:p>
                  </a:txBody>
                  <a:tcPr marT="63500" marB="63500" marR="63500" marL="63500"/>
                </a:tc>
                <a:tc>
                  <a:txBody>
                    <a:bodyPr/>
                    <a:lstStyle/>
                    <a:p>
                      <a:pPr indent="0" lvl="0" marL="0" rtl="0" algn="l">
                        <a:spcBef>
                          <a:spcPts val="0"/>
                        </a:spcBef>
                        <a:spcAft>
                          <a:spcPts val="0"/>
                        </a:spcAft>
                        <a:buNone/>
                      </a:pPr>
                      <a:r>
                        <a:rPr lang="es" sz="1200"/>
                        <a:t>RF 02</a:t>
                      </a:r>
                      <a:endParaRPr sz="1200"/>
                    </a:p>
                  </a:txBody>
                  <a:tcPr marT="63500" marB="63500" marR="63500" marL="63500" anchor="ctr"/>
                </a:tc>
              </a:tr>
              <a:tr h="369600">
                <a:tc>
                  <a:txBody>
                    <a:bodyPr/>
                    <a:lstStyle/>
                    <a:p>
                      <a:pPr indent="0" lvl="0" marL="82143" rtl="0" algn="l">
                        <a:spcBef>
                          <a:spcPts val="0"/>
                        </a:spcBef>
                        <a:spcAft>
                          <a:spcPts val="0"/>
                        </a:spcAft>
                        <a:buNone/>
                      </a:pPr>
                      <a:r>
                        <a:rPr b="1" lang="es" sz="1200"/>
                        <a:t>Nombre del  </a:t>
                      </a:r>
                      <a:endParaRPr b="1" sz="1200"/>
                    </a:p>
                    <a:p>
                      <a:pPr indent="0" lvl="0" marL="81381" rtl="0" algn="l">
                        <a:spcBef>
                          <a:spcPts val="0"/>
                        </a:spcBef>
                        <a:spcAft>
                          <a:spcPts val="0"/>
                        </a:spcAft>
                        <a:buNone/>
                      </a:pPr>
                      <a:r>
                        <a:rPr b="1" lang="es" sz="1200"/>
                        <a:t>requerimiento</a:t>
                      </a:r>
                      <a:endParaRPr b="1" sz="1200"/>
                    </a:p>
                  </a:txBody>
                  <a:tcPr marT="63500" marB="63500" marR="63500" marL="63500"/>
                </a:tc>
                <a:tc>
                  <a:txBody>
                    <a:bodyPr/>
                    <a:lstStyle/>
                    <a:p>
                      <a:pPr indent="0" lvl="0" marL="0" rtl="0" algn="l">
                        <a:spcBef>
                          <a:spcPts val="0"/>
                        </a:spcBef>
                        <a:spcAft>
                          <a:spcPts val="0"/>
                        </a:spcAft>
                        <a:buNone/>
                      </a:pPr>
                      <a:r>
                        <a:rPr lang="es" sz="1200">
                          <a:highlight>
                            <a:srgbClr val="EAF1DD"/>
                          </a:highlight>
                        </a:rPr>
                        <a:t> </a:t>
                      </a:r>
                      <a:endParaRPr sz="1200">
                        <a:highlight>
                          <a:srgbClr val="EAF1DD"/>
                        </a:highlight>
                      </a:endParaRPr>
                    </a:p>
                  </a:txBody>
                  <a:tcPr marT="63500" marB="63500" marR="63500" marL="63500" anchor="ctr"/>
                </a:tc>
              </a:tr>
              <a:tr h="369600">
                <a:tc>
                  <a:txBody>
                    <a:bodyPr/>
                    <a:lstStyle/>
                    <a:p>
                      <a:pPr indent="0" lvl="0" marL="0" rtl="0" algn="ctr">
                        <a:spcBef>
                          <a:spcPts val="0"/>
                        </a:spcBef>
                        <a:spcAft>
                          <a:spcPts val="0"/>
                        </a:spcAft>
                        <a:buNone/>
                      </a:pPr>
                      <a:r>
                        <a:rPr b="1" lang="es" sz="1200"/>
                        <a:t>Características: </a:t>
                      </a:r>
                      <a:endParaRPr b="1" sz="1200"/>
                    </a:p>
                  </a:txBody>
                  <a:tcPr marT="63500" marB="63500" marR="63500" marL="63500"/>
                </a:tc>
                <a:tc>
                  <a:txBody>
                    <a:bodyPr/>
                    <a:lstStyle/>
                    <a:p>
                      <a:pPr indent="1371" lvl="0" marL="81838" marR="280365" rtl="0" algn="l">
                        <a:lnSpc>
                          <a:spcPct val="95795"/>
                        </a:lnSpc>
                        <a:spcBef>
                          <a:spcPts val="0"/>
                        </a:spcBef>
                        <a:spcAft>
                          <a:spcPts val="0"/>
                        </a:spcAft>
                        <a:buNone/>
                      </a:pPr>
                      <a:r>
                        <a:t/>
                      </a:r>
                      <a:endParaRPr sz="1200"/>
                    </a:p>
                  </a:txBody>
                  <a:tcPr marT="63500" marB="63500" marR="63500" marL="63500" anchor="ctr"/>
                </a:tc>
              </a:tr>
              <a:tr h="506400">
                <a:tc>
                  <a:txBody>
                    <a:bodyPr/>
                    <a:lstStyle/>
                    <a:p>
                      <a:pPr indent="1828" lvl="0" marL="81381" marR="39268" rtl="0" algn="l">
                        <a:lnSpc>
                          <a:spcPct val="95794"/>
                        </a:lnSpc>
                        <a:spcBef>
                          <a:spcPts val="0"/>
                        </a:spcBef>
                        <a:spcAft>
                          <a:spcPts val="0"/>
                        </a:spcAft>
                        <a:buNone/>
                      </a:pPr>
                      <a:r>
                        <a:rPr b="1" lang="es" sz="1200"/>
                        <a:t>Descripción del  requerimiento</a:t>
                      </a:r>
                      <a:endParaRPr b="1" sz="1200"/>
                    </a:p>
                  </a:txBody>
                  <a:tcPr marT="63500" marB="63500" marR="63500" marL="63500"/>
                </a:tc>
                <a:tc>
                  <a:txBody>
                    <a:bodyPr/>
                    <a:lstStyle/>
                    <a:p>
                      <a:pPr indent="0" lvl="0" marL="76962" marR="578916" rtl="0" algn="l">
                        <a:lnSpc>
                          <a:spcPct val="95794"/>
                        </a:lnSpc>
                        <a:spcBef>
                          <a:spcPts val="0"/>
                        </a:spcBef>
                        <a:spcAft>
                          <a:spcPts val="0"/>
                        </a:spcAft>
                        <a:buNone/>
                      </a:pPr>
                      <a:r>
                        <a:t/>
                      </a:r>
                      <a:endParaRPr sz="1200"/>
                    </a:p>
                  </a:txBody>
                  <a:tcPr marT="63500" marB="63500" marR="63500" marL="63500" anchor="ctr"/>
                </a:tc>
              </a:tr>
              <a:tr h="506400">
                <a:tc>
                  <a:txBody>
                    <a:bodyPr/>
                    <a:lstStyle/>
                    <a:p>
                      <a:pPr indent="1676" lvl="0" marL="81534" marR="22199" rtl="0" algn="l">
                        <a:lnSpc>
                          <a:spcPct val="95794"/>
                        </a:lnSpc>
                        <a:spcBef>
                          <a:spcPts val="0"/>
                        </a:spcBef>
                        <a:spcAft>
                          <a:spcPts val="0"/>
                        </a:spcAft>
                        <a:buNone/>
                      </a:pPr>
                      <a:r>
                        <a:rPr b="1" lang="es" sz="1200"/>
                        <a:t>Requerimientos  no funcionales:</a:t>
                      </a:r>
                      <a:endParaRPr b="1" sz="1200"/>
                    </a:p>
                  </a:txBody>
                  <a:tcPr marT="63500" marB="63500" marR="63500" marL="63500"/>
                </a:tc>
                <a:tc>
                  <a:txBody>
                    <a:bodyPr/>
                    <a:lstStyle/>
                    <a:p>
                      <a:pPr indent="0" lvl="0" marL="313410" rtl="0" algn="l">
                        <a:spcBef>
                          <a:spcPts val="0"/>
                        </a:spcBef>
                        <a:spcAft>
                          <a:spcPts val="0"/>
                        </a:spcAft>
                        <a:buNone/>
                      </a:pPr>
                      <a:r>
                        <a:rPr lang="es" sz="1200">
                          <a:latin typeface="Noto Sans Symbols"/>
                          <a:ea typeface="Noto Sans Symbols"/>
                          <a:cs typeface="Noto Sans Symbols"/>
                          <a:sym typeface="Noto Sans Symbols"/>
                        </a:rPr>
                        <a:t>❖ RNF 01</a:t>
                      </a:r>
                      <a:endParaRPr sz="1200"/>
                    </a:p>
                  </a:txBody>
                  <a:tcPr marT="63500" marB="63500" marR="63500" marL="63500" anchor="ctr"/>
                </a:tc>
              </a:tr>
              <a:tr h="369600">
                <a:tc>
                  <a:txBody>
                    <a:bodyPr/>
                    <a:lstStyle/>
                    <a:p>
                      <a:pPr indent="0" lvl="0" marL="83210" rtl="0" algn="l">
                        <a:spcBef>
                          <a:spcPts val="0"/>
                        </a:spcBef>
                        <a:spcAft>
                          <a:spcPts val="0"/>
                        </a:spcAft>
                        <a:buNone/>
                      </a:pPr>
                      <a:r>
                        <a:rPr b="1" lang="es" sz="1200"/>
                        <a:t>Prioridad de  </a:t>
                      </a:r>
                      <a:endParaRPr b="1" sz="1200"/>
                    </a:p>
                    <a:p>
                      <a:pPr indent="0" lvl="0" marL="81381" rtl="0" algn="l">
                        <a:spcBef>
                          <a:spcPts val="0"/>
                        </a:spcBef>
                        <a:spcAft>
                          <a:spcPts val="0"/>
                        </a:spcAft>
                        <a:buNone/>
                      </a:pPr>
                      <a:r>
                        <a:rPr b="1" lang="es" sz="1200"/>
                        <a:t>requerimiento</a:t>
                      </a:r>
                      <a:endParaRPr b="1" sz="1200"/>
                    </a:p>
                  </a:txBody>
                  <a:tcPr marT="63500" marB="63500" marR="63500" marL="63500"/>
                </a:tc>
                <a:tc>
                  <a:txBody>
                    <a:bodyPr/>
                    <a:lstStyle/>
                    <a:p>
                      <a:pPr indent="0" lvl="0" marL="73761" rtl="0" algn="l">
                        <a:spcBef>
                          <a:spcPts val="0"/>
                        </a:spcBef>
                        <a:spcAft>
                          <a:spcPts val="0"/>
                        </a:spcAft>
                        <a:buNone/>
                      </a:pPr>
                      <a:r>
                        <a:rPr lang="es" sz="1200"/>
                        <a:t>Alta </a:t>
                      </a:r>
                      <a:endParaRPr sz="1200"/>
                    </a:p>
                  </a:txBody>
                  <a:tcPr marT="63500" marB="63500" marR="63500" marL="63500" anchor="ctr"/>
                </a:tc>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31"/>
          <p:cNvSpPr txBox="1"/>
          <p:nvPr>
            <p:ph type="title"/>
          </p:nvPr>
        </p:nvSpPr>
        <p:spPr>
          <a:xfrm>
            <a:off x="311700" y="181750"/>
            <a:ext cx="8520600" cy="572700"/>
          </a:xfrm>
          <a:prstGeom prst="rect">
            <a:avLst/>
          </a:prstGeom>
        </p:spPr>
        <p:txBody>
          <a:bodyPr anchorCtr="0" anchor="t" bIns="91425" lIns="91425" spcFirstLastPara="1" rIns="91425" wrap="square" tIns="91425">
            <a:normAutofit/>
          </a:bodyPr>
          <a:lstStyle/>
          <a:p>
            <a:pPr indent="0" lvl="0" marL="14020" rtl="0" algn="l">
              <a:spcBef>
                <a:spcPts val="0"/>
              </a:spcBef>
              <a:spcAft>
                <a:spcPts val="0"/>
              </a:spcAft>
              <a:buClr>
                <a:schemeClr val="dk1"/>
              </a:buClr>
              <a:buSzPts val="1100"/>
              <a:buFont typeface="Arial"/>
              <a:buNone/>
            </a:pPr>
            <a:r>
              <a:rPr b="1" lang="es" sz="1200" u="sng">
                <a:solidFill>
                  <a:srgbClr val="0000FF"/>
                </a:solidFill>
                <a:latin typeface="Times New Roman"/>
                <a:ea typeface="Times New Roman"/>
                <a:cs typeface="Times New Roman"/>
                <a:sym typeface="Times New Roman"/>
              </a:rPr>
              <a:t>Requerimientos Funcionales</a:t>
            </a:r>
            <a:endParaRPr/>
          </a:p>
        </p:txBody>
      </p:sp>
      <p:graphicFrame>
        <p:nvGraphicFramePr>
          <p:cNvPr id="182" name="Google Shape;182;p31"/>
          <p:cNvGraphicFramePr/>
          <p:nvPr/>
        </p:nvGraphicFramePr>
        <p:xfrm>
          <a:off x="1739925" y="1022150"/>
          <a:ext cx="3000000" cy="3000000"/>
        </p:xfrm>
        <a:graphic>
          <a:graphicData uri="http://schemas.openxmlformats.org/drawingml/2006/table">
            <a:tbl>
              <a:tblPr>
                <a:noFill/>
                <a:tableStyleId>{42DD9314-9C3E-414D-B6D1-5FE60A8188BF}</a:tableStyleId>
              </a:tblPr>
              <a:tblGrid>
                <a:gridCol w="1289250"/>
                <a:gridCol w="4374900"/>
              </a:tblGrid>
              <a:tr h="513600">
                <a:tc>
                  <a:txBody>
                    <a:bodyPr/>
                    <a:lstStyle/>
                    <a:p>
                      <a:pPr indent="4572" lvl="0" marL="76809" marR="192735" rtl="0" algn="l">
                        <a:lnSpc>
                          <a:spcPct val="95795"/>
                        </a:lnSpc>
                        <a:spcBef>
                          <a:spcPts val="0"/>
                        </a:spcBef>
                        <a:spcAft>
                          <a:spcPts val="0"/>
                        </a:spcAft>
                        <a:buNone/>
                      </a:pPr>
                      <a:r>
                        <a:rPr b="1" lang="es" sz="1200"/>
                        <a:t>Identificación  del  </a:t>
                      </a:r>
                      <a:endParaRPr b="1" sz="1200"/>
                    </a:p>
                    <a:p>
                      <a:pPr indent="0" lvl="0" marL="81381" rtl="0" algn="l">
                        <a:spcBef>
                          <a:spcPts val="30"/>
                        </a:spcBef>
                        <a:spcAft>
                          <a:spcPts val="0"/>
                        </a:spcAft>
                        <a:buNone/>
                      </a:pPr>
                      <a:r>
                        <a:rPr b="1" lang="es" sz="1200"/>
                        <a:t>requerimiento</a:t>
                      </a:r>
                      <a:endParaRPr b="1" sz="1200"/>
                    </a:p>
                  </a:txBody>
                  <a:tcPr marT="63500" marB="63500" marR="63500" marL="63500"/>
                </a:tc>
                <a:tc>
                  <a:txBody>
                    <a:bodyPr/>
                    <a:lstStyle/>
                    <a:p>
                      <a:pPr indent="0" lvl="0" marL="0" rtl="0" algn="l">
                        <a:spcBef>
                          <a:spcPts val="0"/>
                        </a:spcBef>
                        <a:spcAft>
                          <a:spcPts val="0"/>
                        </a:spcAft>
                        <a:buNone/>
                      </a:pPr>
                      <a:r>
                        <a:rPr lang="es" sz="1200"/>
                        <a:t>RF 03</a:t>
                      </a:r>
                      <a:endParaRPr sz="1200"/>
                    </a:p>
                  </a:txBody>
                  <a:tcPr marT="63500" marB="63500" marR="63500" marL="63500" anchor="ctr"/>
                </a:tc>
              </a:tr>
              <a:tr h="369600">
                <a:tc>
                  <a:txBody>
                    <a:bodyPr/>
                    <a:lstStyle/>
                    <a:p>
                      <a:pPr indent="0" lvl="0" marL="82143" rtl="0" algn="l">
                        <a:spcBef>
                          <a:spcPts val="0"/>
                        </a:spcBef>
                        <a:spcAft>
                          <a:spcPts val="0"/>
                        </a:spcAft>
                        <a:buNone/>
                      </a:pPr>
                      <a:r>
                        <a:rPr b="1" lang="es" sz="1200"/>
                        <a:t>Nombre del  </a:t>
                      </a:r>
                      <a:endParaRPr b="1" sz="1200"/>
                    </a:p>
                    <a:p>
                      <a:pPr indent="0" lvl="0" marL="81381" rtl="0" algn="l">
                        <a:spcBef>
                          <a:spcPts val="0"/>
                        </a:spcBef>
                        <a:spcAft>
                          <a:spcPts val="0"/>
                        </a:spcAft>
                        <a:buNone/>
                      </a:pPr>
                      <a:r>
                        <a:rPr b="1" lang="es" sz="1200"/>
                        <a:t>requerimiento</a:t>
                      </a:r>
                      <a:endParaRPr b="1" sz="1200"/>
                    </a:p>
                  </a:txBody>
                  <a:tcPr marT="63500" marB="63500" marR="63500" marL="63500"/>
                </a:tc>
                <a:tc>
                  <a:txBody>
                    <a:bodyPr/>
                    <a:lstStyle/>
                    <a:p>
                      <a:pPr indent="0" lvl="0" marL="0" rtl="0" algn="l">
                        <a:spcBef>
                          <a:spcPts val="0"/>
                        </a:spcBef>
                        <a:spcAft>
                          <a:spcPts val="0"/>
                        </a:spcAft>
                        <a:buNone/>
                      </a:pPr>
                      <a:r>
                        <a:rPr lang="es" sz="1200"/>
                        <a:t>  </a:t>
                      </a:r>
                      <a:endParaRPr sz="1200">
                        <a:highlight>
                          <a:srgbClr val="EAF1DD"/>
                        </a:highlight>
                      </a:endParaRPr>
                    </a:p>
                  </a:txBody>
                  <a:tcPr marT="63500" marB="63500" marR="63500" marL="63500" anchor="ctr"/>
                </a:tc>
              </a:tr>
              <a:tr h="369600">
                <a:tc>
                  <a:txBody>
                    <a:bodyPr/>
                    <a:lstStyle/>
                    <a:p>
                      <a:pPr indent="0" lvl="0" marL="0" rtl="0" algn="ctr">
                        <a:spcBef>
                          <a:spcPts val="0"/>
                        </a:spcBef>
                        <a:spcAft>
                          <a:spcPts val="0"/>
                        </a:spcAft>
                        <a:buNone/>
                      </a:pPr>
                      <a:r>
                        <a:rPr b="1" lang="es" sz="1200"/>
                        <a:t>Características: </a:t>
                      </a:r>
                      <a:endParaRPr b="1" sz="1200"/>
                    </a:p>
                  </a:txBody>
                  <a:tcPr marT="63500" marB="63500" marR="63500" marL="63500"/>
                </a:tc>
                <a:tc>
                  <a:txBody>
                    <a:bodyPr/>
                    <a:lstStyle/>
                    <a:p>
                      <a:pPr indent="1371" lvl="0" marL="81838" marR="280365" rtl="0" algn="l">
                        <a:lnSpc>
                          <a:spcPct val="95795"/>
                        </a:lnSpc>
                        <a:spcBef>
                          <a:spcPts val="0"/>
                        </a:spcBef>
                        <a:spcAft>
                          <a:spcPts val="0"/>
                        </a:spcAft>
                        <a:buNone/>
                      </a:pPr>
                      <a:r>
                        <a:t/>
                      </a:r>
                      <a:endParaRPr sz="1200"/>
                    </a:p>
                  </a:txBody>
                  <a:tcPr marT="63500" marB="63500" marR="63500" marL="63500" anchor="ctr"/>
                </a:tc>
              </a:tr>
              <a:tr h="506400">
                <a:tc>
                  <a:txBody>
                    <a:bodyPr/>
                    <a:lstStyle/>
                    <a:p>
                      <a:pPr indent="1828" lvl="0" marL="81381" marR="39268" rtl="0" algn="l">
                        <a:lnSpc>
                          <a:spcPct val="95794"/>
                        </a:lnSpc>
                        <a:spcBef>
                          <a:spcPts val="0"/>
                        </a:spcBef>
                        <a:spcAft>
                          <a:spcPts val="0"/>
                        </a:spcAft>
                        <a:buNone/>
                      </a:pPr>
                      <a:r>
                        <a:rPr b="1" lang="es" sz="1200"/>
                        <a:t>Descripción del  requerimiento</a:t>
                      </a:r>
                      <a:endParaRPr b="1" sz="1200"/>
                    </a:p>
                  </a:txBody>
                  <a:tcPr marT="63500" marB="63500" marR="63500" marL="63500"/>
                </a:tc>
                <a:tc>
                  <a:txBody>
                    <a:bodyPr/>
                    <a:lstStyle/>
                    <a:p>
                      <a:pPr indent="0" lvl="0" marL="76962" marR="578916" rtl="0" algn="l">
                        <a:lnSpc>
                          <a:spcPct val="95794"/>
                        </a:lnSpc>
                        <a:spcBef>
                          <a:spcPts val="0"/>
                        </a:spcBef>
                        <a:spcAft>
                          <a:spcPts val="0"/>
                        </a:spcAft>
                        <a:buNone/>
                      </a:pPr>
                      <a:r>
                        <a:t/>
                      </a:r>
                      <a:endParaRPr sz="1200"/>
                    </a:p>
                  </a:txBody>
                  <a:tcPr marT="63500" marB="63500" marR="63500" marL="63500" anchor="ctr"/>
                </a:tc>
              </a:tr>
              <a:tr h="506400">
                <a:tc>
                  <a:txBody>
                    <a:bodyPr/>
                    <a:lstStyle/>
                    <a:p>
                      <a:pPr indent="1676" lvl="0" marL="81534" marR="22199" rtl="0" algn="l">
                        <a:lnSpc>
                          <a:spcPct val="95794"/>
                        </a:lnSpc>
                        <a:spcBef>
                          <a:spcPts val="0"/>
                        </a:spcBef>
                        <a:spcAft>
                          <a:spcPts val="0"/>
                        </a:spcAft>
                        <a:buNone/>
                      </a:pPr>
                      <a:r>
                        <a:rPr b="1" lang="es" sz="1200"/>
                        <a:t>Requerimientos  no funcionales:</a:t>
                      </a:r>
                      <a:endParaRPr b="1" sz="1200"/>
                    </a:p>
                  </a:txBody>
                  <a:tcPr marT="63500" marB="63500" marR="63500" marL="63500"/>
                </a:tc>
                <a:tc>
                  <a:txBody>
                    <a:bodyPr/>
                    <a:lstStyle/>
                    <a:p>
                      <a:pPr indent="0" lvl="0" marL="313410" rtl="0" algn="l">
                        <a:spcBef>
                          <a:spcPts val="0"/>
                        </a:spcBef>
                        <a:spcAft>
                          <a:spcPts val="0"/>
                        </a:spcAft>
                        <a:buNone/>
                      </a:pPr>
                      <a:r>
                        <a:rPr lang="es" sz="1200">
                          <a:latin typeface="Noto Sans Symbols"/>
                          <a:ea typeface="Noto Sans Symbols"/>
                          <a:cs typeface="Noto Sans Symbols"/>
                          <a:sym typeface="Noto Sans Symbols"/>
                        </a:rPr>
                        <a:t>❖ RNF 01</a:t>
                      </a:r>
                      <a:endParaRPr sz="1200"/>
                    </a:p>
                  </a:txBody>
                  <a:tcPr marT="63500" marB="63500" marR="63500" marL="63500" anchor="ctr"/>
                </a:tc>
              </a:tr>
              <a:tr h="369600">
                <a:tc>
                  <a:txBody>
                    <a:bodyPr/>
                    <a:lstStyle/>
                    <a:p>
                      <a:pPr indent="0" lvl="0" marL="83210" rtl="0" algn="l">
                        <a:spcBef>
                          <a:spcPts val="0"/>
                        </a:spcBef>
                        <a:spcAft>
                          <a:spcPts val="0"/>
                        </a:spcAft>
                        <a:buNone/>
                      </a:pPr>
                      <a:r>
                        <a:rPr b="1" lang="es" sz="1200"/>
                        <a:t>Prioridad de  </a:t>
                      </a:r>
                      <a:endParaRPr b="1" sz="1200"/>
                    </a:p>
                    <a:p>
                      <a:pPr indent="0" lvl="0" marL="81381" rtl="0" algn="l">
                        <a:spcBef>
                          <a:spcPts val="0"/>
                        </a:spcBef>
                        <a:spcAft>
                          <a:spcPts val="0"/>
                        </a:spcAft>
                        <a:buNone/>
                      </a:pPr>
                      <a:r>
                        <a:rPr b="1" lang="es" sz="1200"/>
                        <a:t>requerimiento</a:t>
                      </a:r>
                      <a:endParaRPr b="1" sz="1200"/>
                    </a:p>
                  </a:txBody>
                  <a:tcPr marT="63500" marB="63500" marR="63500" marL="63500"/>
                </a:tc>
                <a:tc>
                  <a:txBody>
                    <a:bodyPr/>
                    <a:lstStyle/>
                    <a:p>
                      <a:pPr indent="0" lvl="0" marL="73761" rtl="0" algn="l">
                        <a:spcBef>
                          <a:spcPts val="0"/>
                        </a:spcBef>
                        <a:spcAft>
                          <a:spcPts val="0"/>
                        </a:spcAft>
                        <a:buNone/>
                      </a:pPr>
                      <a:r>
                        <a:rPr lang="es" sz="1200"/>
                        <a:t>Alta </a:t>
                      </a:r>
                      <a:endParaRPr sz="1200"/>
                    </a:p>
                  </a:txBody>
                  <a:tcPr marT="63500" marB="63500" marR="63500" marL="63500" anchor="ctr"/>
                </a:tc>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 name="Shape 62"/>
        <p:cNvGrpSpPr/>
        <p:nvPr/>
      </p:nvGrpSpPr>
      <p:grpSpPr>
        <a:xfrm>
          <a:off x="0" y="0"/>
          <a:ext cx="0" cy="0"/>
          <a:chOff x="0" y="0"/>
          <a:chExt cx="0" cy="0"/>
        </a:xfrm>
      </p:grpSpPr>
      <p:sp>
        <p:nvSpPr>
          <p:cNvPr id="63" name="Google Shape;63;p14"/>
          <p:cNvSpPr txBox="1"/>
          <p:nvPr>
            <p:ph idx="1" type="subTitle"/>
          </p:nvPr>
        </p:nvSpPr>
        <p:spPr>
          <a:xfrm>
            <a:off x="409350" y="1083575"/>
            <a:ext cx="5018400" cy="1763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000000"/>
              </a:buClr>
              <a:buSzPts val="1800"/>
              <a:buAutoNum type="arabicPeriod"/>
            </a:pPr>
            <a:r>
              <a:rPr lang="es" sz="1800">
                <a:solidFill>
                  <a:srgbClr val="000000"/>
                </a:solidFill>
              </a:rPr>
              <a:t>Planteamiento del problema</a:t>
            </a:r>
            <a:endParaRPr sz="1800">
              <a:solidFill>
                <a:srgbClr val="000000"/>
              </a:solidFill>
            </a:endParaRPr>
          </a:p>
          <a:p>
            <a:pPr indent="-342900" lvl="0" marL="457200" rtl="0" algn="l">
              <a:spcBef>
                <a:spcPts val="0"/>
              </a:spcBef>
              <a:spcAft>
                <a:spcPts val="0"/>
              </a:spcAft>
              <a:buClr>
                <a:srgbClr val="000000"/>
              </a:buClr>
              <a:buSzPts val="1800"/>
              <a:buAutoNum type="arabicPeriod"/>
            </a:pPr>
            <a:r>
              <a:rPr lang="es" sz="1800">
                <a:solidFill>
                  <a:schemeClr val="dk1"/>
                </a:solidFill>
              </a:rPr>
              <a:t>Objetivo general </a:t>
            </a:r>
            <a:endParaRPr sz="1800">
              <a:solidFill>
                <a:schemeClr val="dk1"/>
              </a:solidFill>
            </a:endParaRPr>
          </a:p>
          <a:p>
            <a:pPr indent="-342900" lvl="0" marL="457200" rtl="0" algn="l">
              <a:spcBef>
                <a:spcPts val="0"/>
              </a:spcBef>
              <a:spcAft>
                <a:spcPts val="0"/>
              </a:spcAft>
              <a:buClr>
                <a:schemeClr val="dk1"/>
              </a:buClr>
              <a:buSzPts val="1800"/>
              <a:buAutoNum type="arabicPeriod"/>
            </a:pPr>
            <a:r>
              <a:rPr lang="es" sz="1800">
                <a:solidFill>
                  <a:schemeClr val="dk1"/>
                </a:solidFill>
              </a:rPr>
              <a:t>Objetivos específicos</a:t>
            </a:r>
            <a:endParaRPr sz="1800">
              <a:solidFill>
                <a:schemeClr val="dk1"/>
              </a:solidFill>
            </a:endParaRPr>
          </a:p>
          <a:p>
            <a:pPr indent="-342900" lvl="0" marL="457200" rtl="0" algn="l">
              <a:spcBef>
                <a:spcPts val="0"/>
              </a:spcBef>
              <a:spcAft>
                <a:spcPts val="0"/>
              </a:spcAft>
              <a:buClr>
                <a:schemeClr val="dk1"/>
              </a:buClr>
              <a:buSzPts val="1800"/>
              <a:buAutoNum type="arabicPeriod"/>
            </a:pPr>
            <a:r>
              <a:rPr lang="es" sz="1800">
                <a:solidFill>
                  <a:schemeClr val="dk1"/>
                </a:solidFill>
              </a:rPr>
              <a:t>Justificación </a:t>
            </a:r>
            <a:endParaRPr sz="1800">
              <a:solidFill>
                <a:schemeClr val="dk1"/>
              </a:solidFill>
            </a:endParaRPr>
          </a:p>
          <a:p>
            <a:pPr indent="-342900" lvl="0" marL="457200" rtl="0" algn="l">
              <a:spcBef>
                <a:spcPts val="0"/>
              </a:spcBef>
              <a:spcAft>
                <a:spcPts val="0"/>
              </a:spcAft>
              <a:buClr>
                <a:schemeClr val="dk1"/>
              </a:buClr>
              <a:buSzPts val="1800"/>
              <a:buAutoNum type="arabicPeriod"/>
            </a:pPr>
            <a:r>
              <a:rPr lang="es" sz="1800">
                <a:solidFill>
                  <a:schemeClr val="dk1"/>
                </a:solidFill>
              </a:rPr>
              <a:t>Delimitación y alcance </a:t>
            </a:r>
            <a:endParaRPr sz="1800">
              <a:solidFill>
                <a:schemeClr val="dk1"/>
              </a:solidFill>
            </a:endParaRPr>
          </a:p>
          <a:p>
            <a:pPr indent="0" lvl="0" marL="457200" rtl="0" algn="l">
              <a:spcBef>
                <a:spcPts val="0"/>
              </a:spcBef>
              <a:spcAft>
                <a:spcPts val="0"/>
              </a:spcAft>
              <a:buNone/>
            </a:pPr>
            <a:r>
              <a:t/>
            </a:r>
            <a:endParaRPr sz="1800">
              <a:solidFill>
                <a:schemeClr val="dk1"/>
              </a:solidFill>
            </a:endParaRPr>
          </a:p>
          <a:p>
            <a:pPr indent="0" lvl="0" marL="457200" rtl="0" algn="l">
              <a:spcBef>
                <a:spcPts val="0"/>
              </a:spcBef>
              <a:spcAft>
                <a:spcPts val="0"/>
              </a:spcAft>
              <a:buNone/>
            </a:pPr>
            <a:r>
              <a:t/>
            </a:r>
            <a:endParaRPr sz="1500">
              <a:solidFill>
                <a:schemeClr val="dk1"/>
              </a:solidFill>
            </a:endParaRPr>
          </a:p>
          <a:p>
            <a:pPr indent="0" lvl="0" marL="457200" rtl="0" algn="l">
              <a:spcBef>
                <a:spcPts val="0"/>
              </a:spcBef>
              <a:spcAft>
                <a:spcPts val="0"/>
              </a:spcAft>
              <a:buNone/>
            </a:pPr>
            <a:r>
              <a:t/>
            </a:r>
            <a:endParaRPr sz="2200">
              <a:solidFill>
                <a:schemeClr val="dk1"/>
              </a:solidFill>
            </a:endParaRPr>
          </a:p>
        </p:txBody>
      </p:sp>
      <p:sp>
        <p:nvSpPr>
          <p:cNvPr id="64" name="Google Shape;64;p14"/>
          <p:cNvSpPr txBox="1"/>
          <p:nvPr/>
        </p:nvSpPr>
        <p:spPr>
          <a:xfrm>
            <a:off x="409350" y="151475"/>
            <a:ext cx="8325300" cy="569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2500">
                <a:latin typeface="Georgia"/>
                <a:ea typeface="Georgia"/>
                <a:cs typeface="Georgia"/>
                <a:sym typeface="Georgia"/>
              </a:rPr>
              <a:t>TABLA DE CONTENIDO </a:t>
            </a:r>
            <a:endParaRPr sz="2500">
              <a:latin typeface="Georgia"/>
              <a:ea typeface="Georgia"/>
              <a:cs typeface="Georgia"/>
              <a:sym typeface="Georgia"/>
            </a:endParaRPr>
          </a:p>
        </p:txBody>
      </p:sp>
      <p:pic>
        <p:nvPicPr>
          <p:cNvPr id="65" name="Google Shape;65;p14"/>
          <p:cNvPicPr preferRelativeResize="0"/>
          <p:nvPr/>
        </p:nvPicPr>
        <p:blipFill rotWithShape="1">
          <a:blip r:embed="rId3">
            <a:alphaModFix/>
          </a:blip>
          <a:srcRect b="0" l="10066" r="14416" t="0"/>
          <a:stretch/>
        </p:blipFill>
        <p:spPr>
          <a:xfrm>
            <a:off x="2424000" y="2889125"/>
            <a:ext cx="1555600" cy="1763275"/>
          </a:xfrm>
          <a:prstGeom prst="rect">
            <a:avLst/>
          </a:prstGeom>
          <a:noFill/>
          <a:ln>
            <a:noFill/>
          </a:ln>
        </p:spPr>
      </p:pic>
      <p:sp>
        <p:nvSpPr>
          <p:cNvPr id="66" name="Google Shape;66;p14"/>
          <p:cNvSpPr txBox="1"/>
          <p:nvPr/>
        </p:nvSpPr>
        <p:spPr>
          <a:xfrm>
            <a:off x="4499700" y="2442750"/>
            <a:ext cx="4644300" cy="240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800">
                <a:solidFill>
                  <a:schemeClr val="dk1"/>
                </a:solidFill>
              </a:rPr>
              <a:t>06.   </a:t>
            </a:r>
            <a:r>
              <a:rPr lang="es" sz="1800">
                <a:solidFill>
                  <a:schemeClr val="dk1"/>
                </a:solidFill>
              </a:rPr>
              <a:t>Técnicas e instrumentos de recolección</a:t>
            </a:r>
            <a:endParaRPr sz="1800">
              <a:solidFill>
                <a:schemeClr val="dk1"/>
              </a:solidFill>
            </a:endParaRPr>
          </a:p>
          <a:p>
            <a:pPr indent="0" lvl="0" marL="0" rtl="0" algn="l">
              <a:spcBef>
                <a:spcPts val="0"/>
              </a:spcBef>
              <a:spcAft>
                <a:spcPts val="0"/>
              </a:spcAft>
              <a:buNone/>
            </a:pPr>
            <a:r>
              <a:rPr lang="es" sz="1800">
                <a:solidFill>
                  <a:schemeClr val="dk1"/>
                </a:solidFill>
              </a:rPr>
              <a:t>0.7   Formulario de encuesta</a:t>
            </a:r>
            <a:endParaRPr sz="1800">
              <a:solidFill>
                <a:schemeClr val="dk1"/>
              </a:solidFill>
            </a:endParaRPr>
          </a:p>
          <a:p>
            <a:pPr indent="0" lvl="0" marL="0" rtl="0" algn="l">
              <a:spcBef>
                <a:spcPts val="0"/>
              </a:spcBef>
              <a:spcAft>
                <a:spcPts val="0"/>
              </a:spcAft>
              <a:buNone/>
            </a:pPr>
            <a:r>
              <a:rPr lang="es" sz="1800">
                <a:solidFill>
                  <a:schemeClr val="dk1"/>
                </a:solidFill>
              </a:rPr>
              <a:t>0.8   BPM de empresa del proceso de contratación actual</a:t>
            </a:r>
            <a:endParaRPr sz="1800">
              <a:solidFill>
                <a:schemeClr val="dk1"/>
              </a:solidFill>
            </a:endParaRPr>
          </a:p>
          <a:p>
            <a:pPr indent="0" lvl="0" marL="0" rtl="0" algn="l">
              <a:spcBef>
                <a:spcPts val="0"/>
              </a:spcBef>
              <a:spcAft>
                <a:spcPts val="0"/>
              </a:spcAft>
              <a:buNone/>
            </a:pPr>
            <a:r>
              <a:rPr lang="es" sz="1800">
                <a:solidFill>
                  <a:schemeClr val="dk1"/>
                </a:solidFill>
              </a:rPr>
              <a:t>0.9   BPM de la plataforma, automatizando el proceso de contratación</a:t>
            </a:r>
            <a:endParaRPr sz="1800">
              <a:solidFill>
                <a:schemeClr val="dk1"/>
              </a:solidFill>
            </a:endParaRPr>
          </a:p>
          <a:p>
            <a:pPr indent="0" lvl="0" marL="0" rtl="0" algn="l">
              <a:spcBef>
                <a:spcPts val="0"/>
              </a:spcBef>
              <a:spcAft>
                <a:spcPts val="0"/>
              </a:spcAft>
              <a:buNone/>
            </a:pPr>
            <a:r>
              <a:rPr lang="es" sz="1800">
                <a:solidFill>
                  <a:schemeClr val="dk1"/>
                </a:solidFill>
              </a:rPr>
              <a:t>10.   Requisitos de software </a:t>
            </a:r>
            <a:endParaRPr sz="1800">
              <a:solidFill>
                <a:schemeClr val="dk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32"/>
          <p:cNvSpPr txBox="1"/>
          <p:nvPr>
            <p:ph type="title"/>
          </p:nvPr>
        </p:nvSpPr>
        <p:spPr>
          <a:xfrm>
            <a:off x="311700" y="181725"/>
            <a:ext cx="8520600" cy="572700"/>
          </a:xfrm>
          <a:prstGeom prst="rect">
            <a:avLst/>
          </a:prstGeom>
        </p:spPr>
        <p:txBody>
          <a:bodyPr anchorCtr="0" anchor="t" bIns="91425" lIns="91425" spcFirstLastPara="1" rIns="91425" wrap="square" tIns="91425">
            <a:normAutofit/>
          </a:bodyPr>
          <a:lstStyle/>
          <a:p>
            <a:pPr indent="0" lvl="0" marL="14020" rtl="0" algn="l">
              <a:spcBef>
                <a:spcPts val="0"/>
              </a:spcBef>
              <a:spcAft>
                <a:spcPts val="0"/>
              </a:spcAft>
              <a:buClr>
                <a:schemeClr val="dk1"/>
              </a:buClr>
              <a:buSzPts val="1100"/>
              <a:buFont typeface="Arial"/>
              <a:buNone/>
            </a:pPr>
            <a:r>
              <a:rPr b="1" lang="es" sz="1200" u="sng">
                <a:solidFill>
                  <a:srgbClr val="0000FF"/>
                </a:solidFill>
                <a:latin typeface="Times New Roman"/>
                <a:ea typeface="Times New Roman"/>
                <a:cs typeface="Times New Roman"/>
                <a:sym typeface="Times New Roman"/>
              </a:rPr>
              <a:t>Requerimientos Funcionales</a:t>
            </a:r>
            <a:endParaRPr/>
          </a:p>
        </p:txBody>
      </p:sp>
      <p:graphicFrame>
        <p:nvGraphicFramePr>
          <p:cNvPr id="188" name="Google Shape;188;p32"/>
          <p:cNvGraphicFramePr/>
          <p:nvPr/>
        </p:nvGraphicFramePr>
        <p:xfrm>
          <a:off x="1739925" y="1022150"/>
          <a:ext cx="3000000" cy="3000000"/>
        </p:xfrm>
        <a:graphic>
          <a:graphicData uri="http://schemas.openxmlformats.org/drawingml/2006/table">
            <a:tbl>
              <a:tblPr>
                <a:noFill/>
                <a:tableStyleId>{42DD9314-9C3E-414D-B6D1-5FE60A8188BF}</a:tableStyleId>
              </a:tblPr>
              <a:tblGrid>
                <a:gridCol w="1289250"/>
                <a:gridCol w="4374900"/>
              </a:tblGrid>
              <a:tr h="513600">
                <a:tc>
                  <a:txBody>
                    <a:bodyPr/>
                    <a:lstStyle/>
                    <a:p>
                      <a:pPr indent="4572" lvl="0" marL="76809" marR="192735" rtl="0" algn="l">
                        <a:lnSpc>
                          <a:spcPct val="95795"/>
                        </a:lnSpc>
                        <a:spcBef>
                          <a:spcPts val="0"/>
                        </a:spcBef>
                        <a:spcAft>
                          <a:spcPts val="0"/>
                        </a:spcAft>
                        <a:buNone/>
                      </a:pPr>
                      <a:r>
                        <a:rPr b="1" lang="es" sz="1200"/>
                        <a:t>Identificación  del  </a:t>
                      </a:r>
                      <a:endParaRPr b="1" sz="1200"/>
                    </a:p>
                    <a:p>
                      <a:pPr indent="0" lvl="0" marL="81381" rtl="0" algn="l">
                        <a:spcBef>
                          <a:spcPts val="30"/>
                        </a:spcBef>
                        <a:spcAft>
                          <a:spcPts val="0"/>
                        </a:spcAft>
                        <a:buNone/>
                      </a:pPr>
                      <a:r>
                        <a:rPr b="1" lang="es" sz="1200"/>
                        <a:t>requerimiento</a:t>
                      </a:r>
                      <a:endParaRPr b="1" sz="1200"/>
                    </a:p>
                  </a:txBody>
                  <a:tcPr marT="63500" marB="63500" marR="63500" marL="63500"/>
                </a:tc>
                <a:tc>
                  <a:txBody>
                    <a:bodyPr/>
                    <a:lstStyle/>
                    <a:p>
                      <a:pPr indent="0" lvl="0" marL="0" rtl="0" algn="l">
                        <a:spcBef>
                          <a:spcPts val="0"/>
                        </a:spcBef>
                        <a:spcAft>
                          <a:spcPts val="0"/>
                        </a:spcAft>
                        <a:buNone/>
                      </a:pPr>
                      <a:r>
                        <a:rPr lang="es" sz="1200"/>
                        <a:t>RF 04</a:t>
                      </a:r>
                      <a:endParaRPr sz="1200"/>
                    </a:p>
                  </a:txBody>
                  <a:tcPr marT="63500" marB="63500" marR="63500" marL="63500" anchor="ctr"/>
                </a:tc>
              </a:tr>
              <a:tr h="369600">
                <a:tc>
                  <a:txBody>
                    <a:bodyPr/>
                    <a:lstStyle/>
                    <a:p>
                      <a:pPr indent="0" lvl="0" marL="82143" rtl="0" algn="l">
                        <a:spcBef>
                          <a:spcPts val="0"/>
                        </a:spcBef>
                        <a:spcAft>
                          <a:spcPts val="0"/>
                        </a:spcAft>
                        <a:buNone/>
                      </a:pPr>
                      <a:r>
                        <a:rPr b="1" lang="es" sz="1200"/>
                        <a:t>Nombre del  </a:t>
                      </a:r>
                      <a:endParaRPr b="1" sz="1200"/>
                    </a:p>
                    <a:p>
                      <a:pPr indent="0" lvl="0" marL="81381" rtl="0" algn="l">
                        <a:spcBef>
                          <a:spcPts val="0"/>
                        </a:spcBef>
                        <a:spcAft>
                          <a:spcPts val="0"/>
                        </a:spcAft>
                        <a:buNone/>
                      </a:pPr>
                      <a:r>
                        <a:rPr b="1" lang="es" sz="1200"/>
                        <a:t>requerimiento</a:t>
                      </a:r>
                      <a:endParaRPr b="1" sz="1200"/>
                    </a:p>
                  </a:txBody>
                  <a:tcPr marT="63500" marB="63500" marR="63500" marL="63500"/>
                </a:tc>
                <a:tc>
                  <a:txBody>
                    <a:bodyPr/>
                    <a:lstStyle/>
                    <a:p>
                      <a:pPr indent="0" lvl="0" marL="0" rtl="0" algn="l">
                        <a:spcBef>
                          <a:spcPts val="0"/>
                        </a:spcBef>
                        <a:spcAft>
                          <a:spcPts val="0"/>
                        </a:spcAft>
                        <a:buNone/>
                      </a:pPr>
                      <a:r>
                        <a:rPr lang="es" sz="1200"/>
                        <a:t> </a:t>
                      </a:r>
                      <a:r>
                        <a:rPr lang="es" sz="1200">
                          <a:highlight>
                            <a:srgbClr val="EAF1DD"/>
                          </a:highlight>
                        </a:rPr>
                        <a:t> </a:t>
                      </a:r>
                      <a:endParaRPr sz="1200">
                        <a:highlight>
                          <a:srgbClr val="EAF1DD"/>
                        </a:highlight>
                      </a:endParaRPr>
                    </a:p>
                  </a:txBody>
                  <a:tcPr marT="63500" marB="63500" marR="63500" marL="63500" anchor="ctr"/>
                </a:tc>
              </a:tr>
              <a:tr h="369600">
                <a:tc>
                  <a:txBody>
                    <a:bodyPr/>
                    <a:lstStyle/>
                    <a:p>
                      <a:pPr indent="0" lvl="0" marL="0" rtl="0" algn="ctr">
                        <a:spcBef>
                          <a:spcPts val="0"/>
                        </a:spcBef>
                        <a:spcAft>
                          <a:spcPts val="0"/>
                        </a:spcAft>
                        <a:buNone/>
                      </a:pPr>
                      <a:r>
                        <a:rPr b="1" lang="es" sz="1200"/>
                        <a:t>Características: </a:t>
                      </a:r>
                      <a:endParaRPr b="1" sz="1200"/>
                    </a:p>
                  </a:txBody>
                  <a:tcPr marT="63500" marB="63500" marR="63500" marL="63500"/>
                </a:tc>
                <a:tc>
                  <a:txBody>
                    <a:bodyPr/>
                    <a:lstStyle/>
                    <a:p>
                      <a:pPr indent="1371" lvl="0" marL="81838" marR="280365" rtl="0" algn="l">
                        <a:lnSpc>
                          <a:spcPct val="95795"/>
                        </a:lnSpc>
                        <a:spcBef>
                          <a:spcPts val="0"/>
                        </a:spcBef>
                        <a:spcAft>
                          <a:spcPts val="0"/>
                        </a:spcAft>
                        <a:buNone/>
                      </a:pPr>
                      <a:r>
                        <a:t/>
                      </a:r>
                      <a:endParaRPr sz="1200"/>
                    </a:p>
                  </a:txBody>
                  <a:tcPr marT="63500" marB="63500" marR="63500" marL="63500" anchor="ctr"/>
                </a:tc>
              </a:tr>
              <a:tr h="506400">
                <a:tc>
                  <a:txBody>
                    <a:bodyPr/>
                    <a:lstStyle/>
                    <a:p>
                      <a:pPr indent="1828" lvl="0" marL="81381" marR="39268" rtl="0" algn="l">
                        <a:lnSpc>
                          <a:spcPct val="95794"/>
                        </a:lnSpc>
                        <a:spcBef>
                          <a:spcPts val="0"/>
                        </a:spcBef>
                        <a:spcAft>
                          <a:spcPts val="0"/>
                        </a:spcAft>
                        <a:buNone/>
                      </a:pPr>
                      <a:r>
                        <a:rPr b="1" lang="es" sz="1200"/>
                        <a:t>Descripción del  requerimiento</a:t>
                      </a:r>
                      <a:endParaRPr b="1" sz="1200"/>
                    </a:p>
                  </a:txBody>
                  <a:tcPr marT="63500" marB="63500" marR="63500" marL="63500"/>
                </a:tc>
                <a:tc>
                  <a:txBody>
                    <a:bodyPr/>
                    <a:lstStyle/>
                    <a:p>
                      <a:pPr indent="0" lvl="0" marL="76962" marR="578916" rtl="0" algn="l">
                        <a:lnSpc>
                          <a:spcPct val="95794"/>
                        </a:lnSpc>
                        <a:spcBef>
                          <a:spcPts val="0"/>
                        </a:spcBef>
                        <a:spcAft>
                          <a:spcPts val="0"/>
                        </a:spcAft>
                        <a:buNone/>
                      </a:pPr>
                      <a:r>
                        <a:t/>
                      </a:r>
                      <a:endParaRPr sz="1200"/>
                    </a:p>
                  </a:txBody>
                  <a:tcPr marT="63500" marB="63500" marR="63500" marL="63500" anchor="ctr"/>
                </a:tc>
              </a:tr>
              <a:tr h="506400">
                <a:tc>
                  <a:txBody>
                    <a:bodyPr/>
                    <a:lstStyle/>
                    <a:p>
                      <a:pPr indent="1676" lvl="0" marL="81534" marR="22199" rtl="0" algn="l">
                        <a:lnSpc>
                          <a:spcPct val="95794"/>
                        </a:lnSpc>
                        <a:spcBef>
                          <a:spcPts val="0"/>
                        </a:spcBef>
                        <a:spcAft>
                          <a:spcPts val="0"/>
                        </a:spcAft>
                        <a:buNone/>
                      </a:pPr>
                      <a:r>
                        <a:rPr b="1" lang="es" sz="1200"/>
                        <a:t>Requerimientos  no funcionales:</a:t>
                      </a:r>
                      <a:endParaRPr b="1" sz="1200"/>
                    </a:p>
                  </a:txBody>
                  <a:tcPr marT="63500" marB="63500" marR="63500" marL="63500"/>
                </a:tc>
                <a:tc>
                  <a:txBody>
                    <a:bodyPr/>
                    <a:lstStyle/>
                    <a:p>
                      <a:pPr indent="0" lvl="0" marL="313410" rtl="0" algn="l">
                        <a:spcBef>
                          <a:spcPts val="0"/>
                        </a:spcBef>
                        <a:spcAft>
                          <a:spcPts val="0"/>
                        </a:spcAft>
                        <a:buNone/>
                      </a:pPr>
                      <a:r>
                        <a:rPr lang="es" sz="1200">
                          <a:latin typeface="Noto Sans Symbols"/>
                          <a:ea typeface="Noto Sans Symbols"/>
                          <a:cs typeface="Noto Sans Symbols"/>
                          <a:sym typeface="Noto Sans Symbols"/>
                        </a:rPr>
                        <a:t>❖ RNF 01</a:t>
                      </a:r>
                      <a:endParaRPr sz="1200"/>
                    </a:p>
                  </a:txBody>
                  <a:tcPr marT="63500" marB="63500" marR="63500" marL="63500" anchor="ctr"/>
                </a:tc>
              </a:tr>
              <a:tr h="369600">
                <a:tc>
                  <a:txBody>
                    <a:bodyPr/>
                    <a:lstStyle/>
                    <a:p>
                      <a:pPr indent="0" lvl="0" marL="83210" rtl="0" algn="l">
                        <a:spcBef>
                          <a:spcPts val="0"/>
                        </a:spcBef>
                        <a:spcAft>
                          <a:spcPts val="0"/>
                        </a:spcAft>
                        <a:buNone/>
                      </a:pPr>
                      <a:r>
                        <a:rPr b="1" lang="es" sz="1200"/>
                        <a:t>Prioridad de  </a:t>
                      </a:r>
                      <a:endParaRPr b="1" sz="1200"/>
                    </a:p>
                    <a:p>
                      <a:pPr indent="0" lvl="0" marL="81381" rtl="0" algn="l">
                        <a:spcBef>
                          <a:spcPts val="0"/>
                        </a:spcBef>
                        <a:spcAft>
                          <a:spcPts val="0"/>
                        </a:spcAft>
                        <a:buNone/>
                      </a:pPr>
                      <a:r>
                        <a:rPr b="1" lang="es" sz="1200"/>
                        <a:t>requerimiento</a:t>
                      </a:r>
                      <a:endParaRPr b="1" sz="1200"/>
                    </a:p>
                  </a:txBody>
                  <a:tcPr marT="63500" marB="63500" marR="63500" marL="63500"/>
                </a:tc>
                <a:tc>
                  <a:txBody>
                    <a:bodyPr/>
                    <a:lstStyle/>
                    <a:p>
                      <a:pPr indent="0" lvl="0" marL="73761" rtl="0" algn="l">
                        <a:spcBef>
                          <a:spcPts val="0"/>
                        </a:spcBef>
                        <a:spcAft>
                          <a:spcPts val="0"/>
                        </a:spcAft>
                        <a:buNone/>
                      </a:pPr>
                      <a:r>
                        <a:rPr lang="es" sz="1200"/>
                        <a:t>Alta </a:t>
                      </a:r>
                      <a:endParaRPr sz="1200"/>
                    </a:p>
                  </a:txBody>
                  <a:tcPr marT="63500" marB="63500" marR="63500" marL="63500" anchor="ctr"/>
                </a:tc>
              </a:tr>
            </a:tbl>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33"/>
          <p:cNvSpPr txBox="1"/>
          <p:nvPr>
            <p:ph type="title"/>
          </p:nvPr>
        </p:nvSpPr>
        <p:spPr>
          <a:xfrm>
            <a:off x="311700" y="172325"/>
            <a:ext cx="8520600" cy="572700"/>
          </a:xfrm>
          <a:prstGeom prst="rect">
            <a:avLst/>
          </a:prstGeom>
        </p:spPr>
        <p:txBody>
          <a:bodyPr anchorCtr="0" anchor="t" bIns="91425" lIns="91425" spcFirstLastPara="1" rIns="91425" wrap="square" tIns="91425">
            <a:normAutofit/>
          </a:bodyPr>
          <a:lstStyle/>
          <a:p>
            <a:pPr indent="0" lvl="0" marL="12192" rtl="0" algn="l">
              <a:spcBef>
                <a:spcPts val="0"/>
              </a:spcBef>
              <a:spcAft>
                <a:spcPts val="0"/>
              </a:spcAft>
              <a:buClr>
                <a:schemeClr val="dk1"/>
              </a:buClr>
              <a:buSzPts val="1100"/>
              <a:buFont typeface="Arial"/>
              <a:buNone/>
            </a:pPr>
            <a:r>
              <a:rPr b="1" lang="es" sz="1200" u="sng">
                <a:solidFill>
                  <a:srgbClr val="0000FF"/>
                </a:solidFill>
                <a:latin typeface="Times New Roman"/>
                <a:ea typeface="Times New Roman"/>
                <a:cs typeface="Times New Roman"/>
                <a:sym typeface="Times New Roman"/>
              </a:rPr>
              <a:t>Requerimientos NO Funcionales</a:t>
            </a:r>
            <a:endParaRPr/>
          </a:p>
        </p:txBody>
      </p:sp>
      <p:graphicFrame>
        <p:nvGraphicFramePr>
          <p:cNvPr id="194" name="Google Shape;194;p33"/>
          <p:cNvGraphicFramePr/>
          <p:nvPr/>
        </p:nvGraphicFramePr>
        <p:xfrm>
          <a:off x="1739925" y="982663"/>
          <a:ext cx="3000000" cy="3000000"/>
        </p:xfrm>
        <a:graphic>
          <a:graphicData uri="http://schemas.openxmlformats.org/drawingml/2006/table">
            <a:tbl>
              <a:tblPr>
                <a:noFill/>
                <a:tableStyleId>{42DD9314-9C3E-414D-B6D1-5FE60A8188BF}</a:tableStyleId>
              </a:tblPr>
              <a:tblGrid>
                <a:gridCol w="1281625"/>
                <a:gridCol w="4382525"/>
              </a:tblGrid>
              <a:tr h="547875">
                <a:tc>
                  <a:txBody>
                    <a:bodyPr/>
                    <a:lstStyle/>
                    <a:p>
                      <a:pPr indent="4572" lvl="0" marL="76809" marR="185115" rtl="0" algn="l">
                        <a:lnSpc>
                          <a:spcPct val="95794"/>
                        </a:lnSpc>
                        <a:spcBef>
                          <a:spcPts val="0"/>
                        </a:spcBef>
                        <a:spcAft>
                          <a:spcPts val="0"/>
                        </a:spcAft>
                        <a:buNone/>
                      </a:pPr>
                      <a:r>
                        <a:rPr b="1" lang="es" sz="1200"/>
                        <a:t>Identificación  del  </a:t>
                      </a:r>
                      <a:endParaRPr b="1" sz="1200"/>
                    </a:p>
                    <a:p>
                      <a:pPr indent="0" lvl="0" marL="81381" rtl="0" algn="l">
                        <a:spcBef>
                          <a:spcPts val="30"/>
                        </a:spcBef>
                        <a:spcAft>
                          <a:spcPts val="0"/>
                        </a:spcAft>
                        <a:buNone/>
                      </a:pPr>
                      <a:r>
                        <a:rPr b="1" lang="es" sz="1200"/>
                        <a:t>requerimiento:</a:t>
                      </a:r>
                      <a:endParaRPr b="1" sz="1200"/>
                    </a:p>
                  </a:txBody>
                  <a:tcPr marT="63500" marB="63500" marR="63500" marL="63500"/>
                </a:tc>
                <a:tc>
                  <a:txBody>
                    <a:bodyPr/>
                    <a:lstStyle/>
                    <a:p>
                      <a:pPr indent="0" lvl="0" marL="85039" rtl="0" algn="l">
                        <a:spcBef>
                          <a:spcPts val="0"/>
                        </a:spcBef>
                        <a:spcAft>
                          <a:spcPts val="0"/>
                        </a:spcAft>
                        <a:buNone/>
                      </a:pPr>
                      <a:r>
                        <a:rPr lang="es" sz="1200"/>
                        <a:t>RNF 01</a:t>
                      </a:r>
                      <a:endParaRPr sz="1200"/>
                    </a:p>
                  </a:txBody>
                  <a:tcPr marT="63500" marB="63500" marR="63500" marL="63500"/>
                </a:tc>
              </a:tr>
              <a:tr h="358900">
                <a:tc>
                  <a:txBody>
                    <a:bodyPr/>
                    <a:lstStyle/>
                    <a:p>
                      <a:pPr indent="0" lvl="0" marL="82143" rtl="0" algn="l">
                        <a:spcBef>
                          <a:spcPts val="0"/>
                        </a:spcBef>
                        <a:spcAft>
                          <a:spcPts val="0"/>
                        </a:spcAft>
                        <a:buNone/>
                      </a:pPr>
                      <a:r>
                        <a:rPr b="1" lang="es" sz="1200"/>
                        <a:t>Nombre del  </a:t>
                      </a:r>
                      <a:endParaRPr b="1" sz="1200"/>
                    </a:p>
                    <a:p>
                      <a:pPr indent="0" lvl="0" marL="81381" rtl="0" algn="l">
                        <a:spcBef>
                          <a:spcPts val="0"/>
                        </a:spcBef>
                        <a:spcAft>
                          <a:spcPts val="0"/>
                        </a:spcAft>
                        <a:buNone/>
                      </a:pPr>
                      <a:r>
                        <a:rPr b="1" lang="es" sz="1200"/>
                        <a:t>requerimiento:</a:t>
                      </a:r>
                      <a:endParaRPr b="1" sz="1200"/>
                    </a:p>
                  </a:txBody>
                  <a:tcPr marT="63500" marB="63500" marR="63500" marL="63500"/>
                </a:tc>
                <a:tc>
                  <a:txBody>
                    <a:bodyPr/>
                    <a:lstStyle/>
                    <a:p>
                      <a:pPr indent="0" lvl="0" marL="0" rtl="0" algn="l">
                        <a:spcBef>
                          <a:spcPts val="0"/>
                        </a:spcBef>
                        <a:spcAft>
                          <a:spcPts val="0"/>
                        </a:spcAft>
                        <a:buNone/>
                      </a:pPr>
                      <a:r>
                        <a:rPr lang="es" sz="1200"/>
                        <a:t>  Interfaz del sistema</a:t>
                      </a:r>
                      <a:endParaRPr sz="1200"/>
                    </a:p>
                  </a:txBody>
                  <a:tcPr marT="63500" marB="63500" marR="63500" marL="63500" anchor="ctr"/>
                </a:tc>
              </a:tr>
              <a:tr h="356625">
                <a:tc>
                  <a:txBody>
                    <a:bodyPr/>
                    <a:lstStyle/>
                    <a:p>
                      <a:pPr indent="0" lvl="0" marL="0" rtl="0" algn="ctr">
                        <a:spcBef>
                          <a:spcPts val="0"/>
                        </a:spcBef>
                        <a:spcAft>
                          <a:spcPts val="0"/>
                        </a:spcAft>
                        <a:buNone/>
                      </a:pPr>
                      <a:r>
                        <a:rPr b="1" lang="es" sz="1200"/>
                        <a:t>Características: </a:t>
                      </a:r>
                      <a:endParaRPr b="1" sz="1200"/>
                    </a:p>
                  </a:txBody>
                  <a:tcPr marT="63500" marB="63500" marR="63500" marL="63500"/>
                </a:tc>
                <a:tc>
                  <a:txBody>
                    <a:bodyPr/>
                    <a:lstStyle/>
                    <a:p>
                      <a:pPr indent="0" lvl="0" marL="76504" marR="145338" rtl="0" algn="l">
                        <a:lnSpc>
                          <a:spcPct val="95794"/>
                        </a:lnSpc>
                        <a:spcBef>
                          <a:spcPts val="0"/>
                        </a:spcBef>
                        <a:spcAft>
                          <a:spcPts val="0"/>
                        </a:spcAft>
                        <a:buNone/>
                      </a:pPr>
                      <a:r>
                        <a:rPr lang="es" sz="1200"/>
                        <a:t>El sistema presenta una interfaz de usuario sencilla para que sea de fácil manejo a los usuarios del sistema</a:t>
                      </a:r>
                      <a:endParaRPr sz="1200"/>
                    </a:p>
                  </a:txBody>
                  <a:tcPr marT="63500" marB="63500" marR="63500" marL="63500"/>
                </a:tc>
              </a:tr>
              <a:tr h="356875">
                <a:tc>
                  <a:txBody>
                    <a:bodyPr/>
                    <a:lstStyle/>
                    <a:p>
                      <a:pPr indent="1828" lvl="0" marL="81381" marR="31648" rtl="0" algn="l">
                        <a:lnSpc>
                          <a:spcPct val="95794"/>
                        </a:lnSpc>
                        <a:spcBef>
                          <a:spcPts val="0"/>
                        </a:spcBef>
                        <a:spcAft>
                          <a:spcPts val="0"/>
                        </a:spcAft>
                        <a:buNone/>
                      </a:pPr>
                      <a:r>
                        <a:rPr b="1" lang="es" sz="1200"/>
                        <a:t>Descripción del  requerimiento:</a:t>
                      </a:r>
                      <a:endParaRPr b="1" sz="1200"/>
                    </a:p>
                  </a:txBody>
                  <a:tcPr marT="63500" marB="63500" marR="63500" marL="63500"/>
                </a:tc>
                <a:tc>
                  <a:txBody>
                    <a:bodyPr/>
                    <a:lstStyle/>
                    <a:p>
                      <a:pPr indent="0" lvl="0" marL="77724" marR="763473" rtl="0" algn="l">
                        <a:lnSpc>
                          <a:spcPct val="95794"/>
                        </a:lnSpc>
                        <a:spcBef>
                          <a:spcPts val="0"/>
                        </a:spcBef>
                        <a:spcAft>
                          <a:spcPts val="0"/>
                        </a:spcAft>
                        <a:buNone/>
                      </a:pPr>
                      <a:r>
                        <a:rPr lang="es" sz="1200"/>
                        <a:t>El sistema debe tener una interfaz sencilla y fácil de comprender</a:t>
                      </a:r>
                      <a:endParaRPr sz="1200"/>
                    </a:p>
                  </a:txBody>
                  <a:tcPr marT="63500" marB="63500" marR="63500" marL="63500" anchor="ctr"/>
                </a:tc>
              </a:tr>
              <a:tr h="356625">
                <a:tc>
                  <a:txBody>
                    <a:bodyPr/>
                    <a:lstStyle/>
                    <a:p>
                      <a:pPr indent="0" lvl="0" marL="83210" rtl="0" algn="l">
                        <a:spcBef>
                          <a:spcPts val="0"/>
                        </a:spcBef>
                        <a:spcAft>
                          <a:spcPts val="0"/>
                        </a:spcAft>
                        <a:buNone/>
                      </a:pPr>
                      <a:r>
                        <a:rPr b="1" lang="es" sz="1200"/>
                        <a:t>Prioridad de  </a:t>
                      </a:r>
                      <a:endParaRPr b="1" sz="1200"/>
                    </a:p>
                    <a:p>
                      <a:pPr indent="0" lvl="0" marL="81381" rtl="0" algn="l">
                        <a:spcBef>
                          <a:spcPts val="0"/>
                        </a:spcBef>
                        <a:spcAft>
                          <a:spcPts val="0"/>
                        </a:spcAft>
                        <a:buNone/>
                      </a:pPr>
                      <a:r>
                        <a:rPr b="1" lang="es" sz="1200"/>
                        <a:t>requerimiento:</a:t>
                      </a:r>
                      <a:endParaRPr b="1" sz="1200"/>
                    </a:p>
                  </a:txBody>
                  <a:tcPr marT="63500" marB="63500" marR="63500" marL="63500"/>
                </a:tc>
                <a:tc>
                  <a:txBody>
                    <a:bodyPr/>
                    <a:lstStyle/>
                    <a:p>
                      <a:pPr indent="0" lvl="0" marL="73761" rtl="0" algn="l">
                        <a:spcBef>
                          <a:spcPts val="0"/>
                        </a:spcBef>
                        <a:spcAft>
                          <a:spcPts val="0"/>
                        </a:spcAft>
                        <a:buNone/>
                      </a:pPr>
                      <a:r>
                        <a:rPr lang="es" sz="1200"/>
                        <a:t>Alta </a:t>
                      </a:r>
                      <a:endParaRPr sz="1200"/>
                    </a:p>
                  </a:txBody>
                  <a:tcPr marT="63500" marB="63500" marR="63500" marL="63500"/>
                </a:tc>
              </a:tr>
            </a:tbl>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34"/>
          <p:cNvSpPr txBox="1"/>
          <p:nvPr>
            <p:ph type="title"/>
          </p:nvPr>
        </p:nvSpPr>
        <p:spPr>
          <a:xfrm>
            <a:off x="311700" y="181750"/>
            <a:ext cx="8520600" cy="572700"/>
          </a:xfrm>
          <a:prstGeom prst="rect">
            <a:avLst/>
          </a:prstGeom>
        </p:spPr>
        <p:txBody>
          <a:bodyPr anchorCtr="0" anchor="t" bIns="91425" lIns="91425" spcFirstLastPara="1" rIns="91425" wrap="square" tIns="91425">
            <a:normAutofit/>
          </a:bodyPr>
          <a:lstStyle/>
          <a:p>
            <a:pPr indent="0" lvl="0" marL="12192" rtl="0" algn="l">
              <a:spcBef>
                <a:spcPts val="0"/>
              </a:spcBef>
              <a:spcAft>
                <a:spcPts val="0"/>
              </a:spcAft>
              <a:buClr>
                <a:schemeClr val="dk1"/>
              </a:buClr>
              <a:buSzPts val="1100"/>
              <a:buFont typeface="Arial"/>
              <a:buNone/>
            </a:pPr>
            <a:r>
              <a:rPr b="1" lang="es" sz="1200" u="sng">
                <a:solidFill>
                  <a:srgbClr val="0000FF"/>
                </a:solidFill>
                <a:latin typeface="Times New Roman"/>
                <a:ea typeface="Times New Roman"/>
                <a:cs typeface="Times New Roman"/>
                <a:sym typeface="Times New Roman"/>
              </a:rPr>
              <a:t>Requerimientos NO Funcionales</a:t>
            </a:r>
            <a:endParaRPr/>
          </a:p>
        </p:txBody>
      </p:sp>
      <p:graphicFrame>
        <p:nvGraphicFramePr>
          <p:cNvPr id="200" name="Google Shape;200;p34"/>
          <p:cNvGraphicFramePr/>
          <p:nvPr/>
        </p:nvGraphicFramePr>
        <p:xfrm>
          <a:off x="1739925" y="982663"/>
          <a:ext cx="3000000" cy="3000000"/>
        </p:xfrm>
        <a:graphic>
          <a:graphicData uri="http://schemas.openxmlformats.org/drawingml/2006/table">
            <a:tbl>
              <a:tblPr>
                <a:noFill/>
                <a:tableStyleId>{42DD9314-9C3E-414D-B6D1-5FE60A8188BF}</a:tableStyleId>
              </a:tblPr>
              <a:tblGrid>
                <a:gridCol w="1281625"/>
                <a:gridCol w="4382525"/>
              </a:tblGrid>
              <a:tr h="547875">
                <a:tc>
                  <a:txBody>
                    <a:bodyPr/>
                    <a:lstStyle/>
                    <a:p>
                      <a:pPr indent="4572" lvl="0" marL="76809" marR="185115" rtl="0" algn="l">
                        <a:lnSpc>
                          <a:spcPct val="95794"/>
                        </a:lnSpc>
                        <a:spcBef>
                          <a:spcPts val="0"/>
                        </a:spcBef>
                        <a:spcAft>
                          <a:spcPts val="0"/>
                        </a:spcAft>
                        <a:buNone/>
                      </a:pPr>
                      <a:r>
                        <a:rPr b="1" lang="es" sz="1200"/>
                        <a:t>Identificación  del  </a:t>
                      </a:r>
                      <a:endParaRPr b="1" sz="1200"/>
                    </a:p>
                    <a:p>
                      <a:pPr indent="0" lvl="0" marL="81381" rtl="0" algn="l">
                        <a:spcBef>
                          <a:spcPts val="30"/>
                        </a:spcBef>
                        <a:spcAft>
                          <a:spcPts val="0"/>
                        </a:spcAft>
                        <a:buNone/>
                      </a:pPr>
                      <a:r>
                        <a:rPr b="1" lang="es" sz="1200"/>
                        <a:t>requerimiento:</a:t>
                      </a:r>
                      <a:endParaRPr b="1" sz="1200"/>
                    </a:p>
                  </a:txBody>
                  <a:tcPr marT="63500" marB="63500" marR="63500" marL="63500"/>
                </a:tc>
                <a:tc>
                  <a:txBody>
                    <a:bodyPr/>
                    <a:lstStyle/>
                    <a:p>
                      <a:pPr indent="0" lvl="0" marL="85039" rtl="0" algn="l">
                        <a:spcBef>
                          <a:spcPts val="0"/>
                        </a:spcBef>
                        <a:spcAft>
                          <a:spcPts val="0"/>
                        </a:spcAft>
                        <a:buNone/>
                      </a:pPr>
                      <a:r>
                        <a:rPr lang="es" sz="1200"/>
                        <a:t>RNF 02</a:t>
                      </a:r>
                      <a:endParaRPr sz="1200"/>
                    </a:p>
                  </a:txBody>
                  <a:tcPr marT="63500" marB="63500" marR="63500" marL="63500"/>
                </a:tc>
              </a:tr>
              <a:tr h="358900">
                <a:tc>
                  <a:txBody>
                    <a:bodyPr/>
                    <a:lstStyle/>
                    <a:p>
                      <a:pPr indent="0" lvl="0" marL="82143" rtl="0" algn="l">
                        <a:spcBef>
                          <a:spcPts val="0"/>
                        </a:spcBef>
                        <a:spcAft>
                          <a:spcPts val="0"/>
                        </a:spcAft>
                        <a:buNone/>
                      </a:pPr>
                      <a:r>
                        <a:rPr b="1" lang="es" sz="1200"/>
                        <a:t>Nombre del  </a:t>
                      </a:r>
                      <a:endParaRPr b="1" sz="1200"/>
                    </a:p>
                    <a:p>
                      <a:pPr indent="0" lvl="0" marL="81381" rtl="0" algn="l">
                        <a:spcBef>
                          <a:spcPts val="0"/>
                        </a:spcBef>
                        <a:spcAft>
                          <a:spcPts val="0"/>
                        </a:spcAft>
                        <a:buNone/>
                      </a:pPr>
                      <a:r>
                        <a:rPr b="1" lang="es" sz="1200"/>
                        <a:t>requerimiento:</a:t>
                      </a:r>
                      <a:endParaRPr b="1" sz="1200"/>
                    </a:p>
                  </a:txBody>
                  <a:tcPr marT="63500" marB="63500" marR="63500" marL="63500"/>
                </a:tc>
                <a:tc>
                  <a:txBody>
                    <a:bodyPr/>
                    <a:lstStyle/>
                    <a:p>
                      <a:pPr indent="0" lvl="0" marL="0" rtl="0" algn="l">
                        <a:spcBef>
                          <a:spcPts val="0"/>
                        </a:spcBef>
                        <a:spcAft>
                          <a:spcPts val="0"/>
                        </a:spcAft>
                        <a:buNone/>
                      </a:pPr>
                      <a:r>
                        <a:rPr lang="es" sz="1200"/>
                        <a:t> </a:t>
                      </a:r>
                      <a:endParaRPr sz="1200"/>
                    </a:p>
                  </a:txBody>
                  <a:tcPr marT="63500" marB="63500" marR="63500" marL="63500" anchor="ctr"/>
                </a:tc>
              </a:tr>
              <a:tr h="356625">
                <a:tc>
                  <a:txBody>
                    <a:bodyPr/>
                    <a:lstStyle/>
                    <a:p>
                      <a:pPr indent="0" lvl="0" marL="0" rtl="0" algn="ctr">
                        <a:spcBef>
                          <a:spcPts val="0"/>
                        </a:spcBef>
                        <a:spcAft>
                          <a:spcPts val="0"/>
                        </a:spcAft>
                        <a:buNone/>
                      </a:pPr>
                      <a:r>
                        <a:rPr b="1" lang="es" sz="1200"/>
                        <a:t>Características: </a:t>
                      </a:r>
                      <a:endParaRPr b="1" sz="1200"/>
                    </a:p>
                  </a:txBody>
                  <a:tcPr marT="63500" marB="63500" marR="63500" marL="63500"/>
                </a:tc>
                <a:tc>
                  <a:txBody>
                    <a:bodyPr/>
                    <a:lstStyle/>
                    <a:p>
                      <a:pPr indent="0" lvl="0" marL="76504" marR="145338" rtl="0" algn="l">
                        <a:lnSpc>
                          <a:spcPct val="95794"/>
                        </a:lnSpc>
                        <a:spcBef>
                          <a:spcPts val="0"/>
                        </a:spcBef>
                        <a:spcAft>
                          <a:spcPts val="0"/>
                        </a:spcAft>
                        <a:buNone/>
                      </a:pPr>
                      <a:r>
                        <a:t/>
                      </a:r>
                      <a:endParaRPr sz="1200"/>
                    </a:p>
                  </a:txBody>
                  <a:tcPr marT="63500" marB="63500" marR="63500" marL="63500"/>
                </a:tc>
              </a:tr>
              <a:tr h="356875">
                <a:tc>
                  <a:txBody>
                    <a:bodyPr/>
                    <a:lstStyle/>
                    <a:p>
                      <a:pPr indent="1828" lvl="0" marL="81381" marR="31648" rtl="0" algn="l">
                        <a:lnSpc>
                          <a:spcPct val="95794"/>
                        </a:lnSpc>
                        <a:spcBef>
                          <a:spcPts val="0"/>
                        </a:spcBef>
                        <a:spcAft>
                          <a:spcPts val="0"/>
                        </a:spcAft>
                        <a:buNone/>
                      </a:pPr>
                      <a:r>
                        <a:rPr b="1" lang="es" sz="1200"/>
                        <a:t>Descripción del  requerimiento:</a:t>
                      </a:r>
                      <a:endParaRPr b="1" sz="1200"/>
                    </a:p>
                  </a:txBody>
                  <a:tcPr marT="63500" marB="63500" marR="63500" marL="63500"/>
                </a:tc>
                <a:tc>
                  <a:txBody>
                    <a:bodyPr/>
                    <a:lstStyle/>
                    <a:p>
                      <a:pPr indent="0" lvl="0" marL="77724" marR="763473" rtl="0" algn="l">
                        <a:lnSpc>
                          <a:spcPct val="95794"/>
                        </a:lnSpc>
                        <a:spcBef>
                          <a:spcPts val="0"/>
                        </a:spcBef>
                        <a:spcAft>
                          <a:spcPts val="0"/>
                        </a:spcAft>
                        <a:buNone/>
                      </a:pPr>
                      <a:r>
                        <a:t/>
                      </a:r>
                      <a:endParaRPr sz="1200"/>
                    </a:p>
                  </a:txBody>
                  <a:tcPr marT="63500" marB="63500" marR="63500" marL="63500" anchor="ctr"/>
                </a:tc>
              </a:tr>
              <a:tr h="356625">
                <a:tc>
                  <a:txBody>
                    <a:bodyPr/>
                    <a:lstStyle/>
                    <a:p>
                      <a:pPr indent="0" lvl="0" marL="83210" rtl="0" algn="l">
                        <a:spcBef>
                          <a:spcPts val="0"/>
                        </a:spcBef>
                        <a:spcAft>
                          <a:spcPts val="0"/>
                        </a:spcAft>
                        <a:buNone/>
                      </a:pPr>
                      <a:r>
                        <a:rPr b="1" lang="es" sz="1200"/>
                        <a:t>Prioridad de  </a:t>
                      </a:r>
                      <a:endParaRPr b="1" sz="1200"/>
                    </a:p>
                    <a:p>
                      <a:pPr indent="0" lvl="0" marL="81381" rtl="0" algn="l">
                        <a:spcBef>
                          <a:spcPts val="0"/>
                        </a:spcBef>
                        <a:spcAft>
                          <a:spcPts val="0"/>
                        </a:spcAft>
                        <a:buNone/>
                      </a:pPr>
                      <a:r>
                        <a:rPr b="1" lang="es" sz="1200"/>
                        <a:t>requerimiento:</a:t>
                      </a:r>
                      <a:endParaRPr b="1" sz="1200"/>
                    </a:p>
                  </a:txBody>
                  <a:tcPr marT="63500" marB="63500" marR="63500" marL="63500"/>
                </a:tc>
                <a:tc>
                  <a:txBody>
                    <a:bodyPr/>
                    <a:lstStyle/>
                    <a:p>
                      <a:pPr indent="0" lvl="0" marL="73761" rtl="0" algn="l">
                        <a:spcBef>
                          <a:spcPts val="0"/>
                        </a:spcBef>
                        <a:spcAft>
                          <a:spcPts val="0"/>
                        </a:spcAft>
                        <a:buNone/>
                      </a:pPr>
                      <a:r>
                        <a:rPr lang="es" sz="1200"/>
                        <a:t>Alta </a:t>
                      </a:r>
                      <a:endParaRPr sz="1200"/>
                    </a:p>
                  </a:txBody>
                  <a:tcPr marT="63500" marB="63500" marR="63500" marL="63500"/>
                </a:tc>
              </a:tr>
            </a:tbl>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35"/>
          <p:cNvSpPr txBox="1"/>
          <p:nvPr>
            <p:ph type="title"/>
          </p:nvPr>
        </p:nvSpPr>
        <p:spPr>
          <a:xfrm>
            <a:off x="311700" y="172350"/>
            <a:ext cx="8520600" cy="572700"/>
          </a:xfrm>
          <a:prstGeom prst="rect">
            <a:avLst/>
          </a:prstGeom>
        </p:spPr>
        <p:txBody>
          <a:bodyPr anchorCtr="0" anchor="t" bIns="91425" lIns="91425" spcFirstLastPara="1" rIns="91425" wrap="square" tIns="91425">
            <a:normAutofit/>
          </a:bodyPr>
          <a:lstStyle/>
          <a:p>
            <a:pPr indent="0" lvl="0" marL="12192" rtl="0" algn="l">
              <a:spcBef>
                <a:spcPts val="0"/>
              </a:spcBef>
              <a:spcAft>
                <a:spcPts val="0"/>
              </a:spcAft>
              <a:buClr>
                <a:schemeClr val="dk1"/>
              </a:buClr>
              <a:buSzPts val="1100"/>
              <a:buFont typeface="Arial"/>
              <a:buNone/>
            </a:pPr>
            <a:r>
              <a:rPr b="1" lang="es" sz="1200" u="sng">
                <a:solidFill>
                  <a:srgbClr val="0000FF"/>
                </a:solidFill>
                <a:latin typeface="Times New Roman"/>
                <a:ea typeface="Times New Roman"/>
                <a:cs typeface="Times New Roman"/>
                <a:sym typeface="Times New Roman"/>
              </a:rPr>
              <a:t>Requerimientos NO Funcionales</a:t>
            </a:r>
            <a:endParaRPr/>
          </a:p>
        </p:txBody>
      </p:sp>
      <p:graphicFrame>
        <p:nvGraphicFramePr>
          <p:cNvPr id="206" name="Google Shape;206;p35"/>
          <p:cNvGraphicFramePr/>
          <p:nvPr/>
        </p:nvGraphicFramePr>
        <p:xfrm>
          <a:off x="1739925" y="982663"/>
          <a:ext cx="3000000" cy="3000000"/>
        </p:xfrm>
        <a:graphic>
          <a:graphicData uri="http://schemas.openxmlformats.org/drawingml/2006/table">
            <a:tbl>
              <a:tblPr>
                <a:noFill/>
                <a:tableStyleId>{42DD9314-9C3E-414D-B6D1-5FE60A8188BF}</a:tableStyleId>
              </a:tblPr>
              <a:tblGrid>
                <a:gridCol w="1281625"/>
                <a:gridCol w="4382525"/>
              </a:tblGrid>
              <a:tr h="547875">
                <a:tc>
                  <a:txBody>
                    <a:bodyPr/>
                    <a:lstStyle/>
                    <a:p>
                      <a:pPr indent="4572" lvl="0" marL="76809" marR="185115" rtl="0" algn="l">
                        <a:lnSpc>
                          <a:spcPct val="95794"/>
                        </a:lnSpc>
                        <a:spcBef>
                          <a:spcPts val="0"/>
                        </a:spcBef>
                        <a:spcAft>
                          <a:spcPts val="0"/>
                        </a:spcAft>
                        <a:buNone/>
                      </a:pPr>
                      <a:r>
                        <a:rPr b="1" lang="es" sz="1200"/>
                        <a:t>Identificación  del  </a:t>
                      </a:r>
                      <a:endParaRPr b="1" sz="1200"/>
                    </a:p>
                    <a:p>
                      <a:pPr indent="0" lvl="0" marL="81381" rtl="0" algn="l">
                        <a:spcBef>
                          <a:spcPts val="30"/>
                        </a:spcBef>
                        <a:spcAft>
                          <a:spcPts val="0"/>
                        </a:spcAft>
                        <a:buNone/>
                      </a:pPr>
                      <a:r>
                        <a:rPr b="1" lang="es" sz="1200"/>
                        <a:t>requerimiento:</a:t>
                      </a:r>
                      <a:endParaRPr b="1" sz="1200"/>
                    </a:p>
                  </a:txBody>
                  <a:tcPr marT="63500" marB="63500" marR="63500" marL="63500"/>
                </a:tc>
                <a:tc>
                  <a:txBody>
                    <a:bodyPr/>
                    <a:lstStyle/>
                    <a:p>
                      <a:pPr indent="0" lvl="0" marL="85039" rtl="0" algn="l">
                        <a:spcBef>
                          <a:spcPts val="0"/>
                        </a:spcBef>
                        <a:spcAft>
                          <a:spcPts val="0"/>
                        </a:spcAft>
                        <a:buNone/>
                      </a:pPr>
                      <a:r>
                        <a:rPr lang="es" sz="1200"/>
                        <a:t>RNF 03</a:t>
                      </a:r>
                      <a:endParaRPr sz="1200"/>
                    </a:p>
                  </a:txBody>
                  <a:tcPr marT="63500" marB="63500" marR="63500" marL="63500"/>
                </a:tc>
              </a:tr>
              <a:tr h="358900">
                <a:tc>
                  <a:txBody>
                    <a:bodyPr/>
                    <a:lstStyle/>
                    <a:p>
                      <a:pPr indent="0" lvl="0" marL="82143" rtl="0" algn="l">
                        <a:spcBef>
                          <a:spcPts val="0"/>
                        </a:spcBef>
                        <a:spcAft>
                          <a:spcPts val="0"/>
                        </a:spcAft>
                        <a:buNone/>
                      </a:pPr>
                      <a:r>
                        <a:rPr b="1" lang="es" sz="1200"/>
                        <a:t>Nombre del  </a:t>
                      </a:r>
                      <a:endParaRPr b="1" sz="1200"/>
                    </a:p>
                    <a:p>
                      <a:pPr indent="0" lvl="0" marL="81381" rtl="0" algn="l">
                        <a:spcBef>
                          <a:spcPts val="0"/>
                        </a:spcBef>
                        <a:spcAft>
                          <a:spcPts val="0"/>
                        </a:spcAft>
                        <a:buNone/>
                      </a:pPr>
                      <a:r>
                        <a:rPr b="1" lang="es" sz="1200"/>
                        <a:t>requerimiento:</a:t>
                      </a:r>
                      <a:endParaRPr b="1" sz="1200"/>
                    </a:p>
                  </a:txBody>
                  <a:tcPr marT="63500" marB="63500" marR="63500" marL="63500"/>
                </a:tc>
                <a:tc>
                  <a:txBody>
                    <a:bodyPr/>
                    <a:lstStyle/>
                    <a:p>
                      <a:pPr indent="0" lvl="0" marL="0" rtl="0" algn="l">
                        <a:spcBef>
                          <a:spcPts val="0"/>
                        </a:spcBef>
                        <a:spcAft>
                          <a:spcPts val="0"/>
                        </a:spcAft>
                        <a:buNone/>
                      </a:pPr>
                      <a:r>
                        <a:rPr lang="es" sz="1200"/>
                        <a:t>  </a:t>
                      </a:r>
                      <a:endParaRPr sz="1200"/>
                    </a:p>
                  </a:txBody>
                  <a:tcPr marT="63500" marB="63500" marR="63500" marL="63500" anchor="ctr"/>
                </a:tc>
              </a:tr>
              <a:tr h="356625">
                <a:tc>
                  <a:txBody>
                    <a:bodyPr/>
                    <a:lstStyle/>
                    <a:p>
                      <a:pPr indent="0" lvl="0" marL="0" rtl="0" algn="ctr">
                        <a:spcBef>
                          <a:spcPts val="0"/>
                        </a:spcBef>
                        <a:spcAft>
                          <a:spcPts val="0"/>
                        </a:spcAft>
                        <a:buNone/>
                      </a:pPr>
                      <a:r>
                        <a:rPr b="1" lang="es" sz="1200"/>
                        <a:t>Características: </a:t>
                      </a:r>
                      <a:endParaRPr b="1" sz="1200"/>
                    </a:p>
                  </a:txBody>
                  <a:tcPr marT="63500" marB="63500" marR="63500" marL="63500"/>
                </a:tc>
                <a:tc>
                  <a:txBody>
                    <a:bodyPr/>
                    <a:lstStyle/>
                    <a:p>
                      <a:pPr indent="0" lvl="0" marL="76504" marR="145338" rtl="0" algn="l">
                        <a:lnSpc>
                          <a:spcPct val="95794"/>
                        </a:lnSpc>
                        <a:spcBef>
                          <a:spcPts val="0"/>
                        </a:spcBef>
                        <a:spcAft>
                          <a:spcPts val="0"/>
                        </a:spcAft>
                        <a:buNone/>
                      </a:pPr>
                      <a:r>
                        <a:t/>
                      </a:r>
                      <a:endParaRPr sz="1200"/>
                    </a:p>
                  </a:txBody>
                  <a:tcPr marT="63500" marB="63500" marR="63500" marL="63500"/>
                </a:tc>
              </a:tr>
              <a:tr h="356875">
                <a:tc>
                  <a:txBody>
                    <a:bodyPr/>
                    <a:lstStyle/>
                    <a:p>
                      <a:pPr indent="1828" lvl="0" marL="81381" marR="31648" rtl="0" algn="l">
                        <a:lnSpc>
                          <a:spcPct val="95794"/>
                        </a:lnSpc>
                        <a:spcBef>
                          <a:spcPts val="0"/>
                        </a:spcBef>
                        <a:spcAft>
                          <a:spcPts val="0"/>
                        </a:spcAft>
                        <a:buNone/>
                      </a:pPr>
                      <a:r>
                        <a:rPr b="1" lang="es" sz="1200"/>
                        <a:t>Descripción del  requerimiento:</a:t>
                      </a:r>
                      <a:endParaRPr b="1" sz="1200"/>
                    </a:p>
                  </a:txBody>
                  <a:tcPr marT="63500" marB="63500" marR="63500" marL="63500"/>
                </a:tc>
                <a:tc>
                  <a:txBody>
                    <a:bodyPr/>
                    <a:lstStyle/>
                    <a:p>
                      <a:pPr indent="0" lvl="0" marL="77724" marR="763473" rtl="0" algn="l">
                        <a:lnSpc>
                          <a:spcPct val="95794"/>
                        </a:lnSpc>
                        <a:spcBef>
                          <a:spcPts val="0"/>
                        </a:spcBef>
                        <a:spcAft>
                          <a:spcPts val="0"/>
                        </a:spcAft>
                        <a:buNone/>
                      </a:pPr>
                      <a:r>
                        <a:t/>
                      </a:r>
                      <a:endParaRPr sz="1200"/>
                    </a:p>
                  </a:txBody>
                  <a:tcPr marT="63500" marB="63500" marR="63500" marL="63500" anchor="ctr"/>
                </a:tc>
              </a:tr>
              <a:tr h="356625">
                <a:tc>
                  <a:txBody>
                    <a:bodyPr/>
                    <a:lstStyle/>
                    <a:p>
                      <a:pPr indent="0" lvl="0" marL="83210" rtl="0" algn="l">
                        <a:spcBef>
                          <a:spcPts val="0"/>
                        </a:spcBef>
                        <a:spcAft>
                          <a:spcPts val="0"/>
                        </a:spcAft>
                        <a:buNone/>
                      </a:pPr>
                      <a:r>
                        <a:rPr b="1" lang="es" sz="1200"/>
                        <a:t>Prioridad de  </a:t>
                      </a:r>
                      <a:endParaRPr b="1" sz="1200"/>
                    </a:p>
                    <a:p>
                      <a:pPr indent="0" lvl="0" marL="81381" rtl="0" algn="l">
                        <a:spcBef>
                          <a:spcPts val="0"/>
                        </a:spcBef>
                        <a:spcAft>
                          <a:spcPts val="0"/>
                        </a:spcAft>
                        <a:buNone/>
                      </a:pPr>
                      <a:r>
                        <a:rPr b="1" lang="es" sz="1200"/>
                        <a:t>requerimiento:</a:t>
                      </a:r>
                      <a:endParaRPr b="1" sz="1200"/>
                    </a:p>
                  </a:txBody>
                  <a:tcPr marT="63500" marB="63500" marR="63500" marL="63500"/>
                </a:tc>
                <a:tc>
                  <a:txBody>
                    <a:bodyPr/>
                    <a:lstStyle/>
                    <a:p>
                      <a:pPr indent="0" lvl="0" marL="73761" rtl="0" algn="l">
                        <a:spcBef>
                          <a:spcPts val="0"/>
                        </a:spcBef>
                        <a:spcAft>
                          <a:spcPts val="0"/>
                        </a:spcAft>
                        <a:buNone/>
                      </a:pPr>
                      <a:r>
                        <a:rPr lang="es" sz="1200"/>
                        <a:t>Alta </a:t>
                      </a:r>
                      <a:endParaRPr sz="1200"/>
                    </a:p>
                  </a:txBody>
                  <a:tcPr marT="63500" marB="63500" marR="63500" marL="63500"/>
                </a:tc>
              </a:tr>
            </a:tbl>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36"/>
          <p:cNvSpPr txBox="1"/>
          <p:nvPr>
            <p:ph type="title"/>
          </p:nvPr>
        </p:nvSpPr>
        <p:spPr>
          <a:xfrm>
            <a:off x="311700" y="181725"/>
            <a:ext cx="8520600" cy="572700"/>
          </a:xfrm>
          <a:prstGeom prst="rect">
            <a:avLst/>
          </a:prstGeom>
        </p:spPr>
        <p:txBody>
          <a:bodyPr anchorCtr="0" anchor="t" bIns="91425" lIns="91425" spcFirstLastPara="1" rIns="91425" wrap="square" tIns="91425">
            <a:normAutofit/>
          </a:bodyPr>
          <a:lstStyle/>
          <a:p>
            <a:pPr indent="0" lvl="0" marL="12192" rtl="0" algn="l">
              <a:spcBef>
                <a:spcPts val="0"/>
              </a:spcBef>
              <a:spcAft>
                <a:spcPts val="0"/>
              </a:spcAft>
              <a:buClr>
                <a:schemeClr val="dk1"/>
              </a:buClr>
              <a:buSzPts val="1100"/>
              <a:buFont typeface="Arial"/>
              <a:buNone/>
            </a:pPr>
            <a:r>
              <a:rPr b="1" lang="es" sz="1200" u="sng">
                <a:solidFill>
                  <a:srgbClr val="0000FF"/>
                </a:solidFill>
                <a:latin typeface="Times New Roman"/>
                <a:ea typeface="Times New Roman"/>
                <a:cs typeface="Times New Roman"/>
                <a:sym typeface="Times New Roman"/>
              </a:rPr>
              <a:t>Requerimientos NO Funcionales</a:t>
            </a:r>
            <a:endParaRPr/>
          </a:p>
        </p:txBody>
      </p:sp>
      <p:graphicFrame>
        <p:nvGraphicFramePr>
          <p:cNvPr id="212" name="Google Shape;212;p36"/>
          <p:cNvGraphicFramePr/>
          <p:nvPr/>
        </p:nvGraphicFramePr>
        <p:xfrm>
          <a:off x="1739925" y="982663"/>
          <a:ext cx="3000000" cy="3000000"/>
        </p:xfrm>
        <a:graphic>
          <a:graphicData uri="http://schemas.openxmlformats.org/drawingml/2006/table">
            <a:tbl>
              <a:tblPr>
                <a:noFill/>
                <a:tableStyleId>{42DD9314-9C3E-414D-B6D1-5FE60A8188BF}</a:tableStyleId>
              </a:tblPr>
              <a:tblGrid>
                <a:gridCol w="1281625"/>
                <a:gridCol w="4382525"/>
              </a:tblGrid>
              <a:tr h="547875">
                <a:tc>
                  <a:txBody>
                    <a:bodyPr/>
                    <a:lstStyle/>
                    <a:p>
                      <a:pPr indent="4572" lvl="0" marL="76809" marR="185115" rtl="0" algn="l">
                        <a:lnSpc>
                          <a:spcPct val="95794"/>
                        </a:lnSpc>
                        <a:spcBef>
                          <a:spcPts val="0"/>
                        </a:spcBef>
                        <a:spcAft>
                          <a:spcPts val="0"/>
                        </a:spcAft>
                        <a:buNone/>
                      </a:pPr>
                      <a:r>
                        <a:rPr b="1" lang="es" sz="1200"/>
                        <a:t>Identificación  del  </a:t>
                      </a:r>
                      <a:endParaRPr b="1" sz="1200"/>
                    </a:p>
                    <a:p>
                      <a:pPr indent="0" lvl="0" marL="81381" rtl="0" algn="l">
                        <a:spcBef>
                          <a:spcPts val="30"/>
                        </a:spcBef>
                        <a:spcAft>
                          <a:spcPts val="0"/>
                        </a:spcAft>
                        <a:buNone/>
                      </a:pPr>
                      <a:r>
                        <a:rPr b="1" lang="es" sz="1200"/>
                        <a:t>requerimiento:</a:t>
                      </a:r>
                      <a:endParaRPr b="1" sz="1200"/>
                    </a:p>
                  </a:txBody>
                  <a:tcPr marT="63500" marB="63500" marR="63500" marL="63500"/>
                </a:tc>
                <a:tc>
                  <a:txBody>
                    <a:bodyPr/>
                    <a:lstStyle/>
                    <a:p>
                      <a:pPr indent="0" lvl="0" marL="85039" rtl="0" algn="l">
                        <a:spcBef>
                          <a:spcPts val="0"/>
                        </a:spcBef>
                        <a:spcAft>
                          <a:spcPts val="0"/>
                        </a:spcAft>
                        <a:buNone/>
                      </a:pPr>
                      <a:r>
                        <a:rPr lang="es" sz="1200"/>
                        <a:t>RNF 04</a:t>
                      </a:r>
                      <a:endParaRPr sz="1200"/>
                    </a:p>
                  </a:txBody>
                  <a:tcPr marT="63500" marB="63500" marR="63500" marL="63500"/>
                </a:tc>
              </a:tr>
              <a:tr h="358900">
                <a:tc>
                  <a:txBody>
                    <a:bodyPr/>
                    <a:lstStyle/>
                    <a:p>
                      <a:pPr indent="0" lvl="0" marL="82143" rtl="0" algn="l">
                        <a:spcBef>
                          <a:spcPts val="0"/>
                        </a:spcBef>
                        <a:spcAft>
                          <a:spcPts val="0"/>
                        </a:spcAft>
                        <a:buNone/>
                      </a:pPr>
                      <a:r>
                        <a:rPr b="1" lang="es" sz="1200"/>
                        <a:t>Nombre del  </a:t>
                      </a:r>
                      <a:endParaRPr b="1" sz="1200"/>
                    </a:p>
                    <a:p>
                      <a:pPr indent="0" lvl="0" marL="81381" rtl="0" algn="l">
                        <a:spcBef>
                          <a:spcPts val="0"/>
                        </a:spcBef>
                        <a:spcAft>
                          <a:spcPts val="0"/>
                        </a:spcAft>
                        <a:buNone/>
                      </a:pPr>
                      <a:r>
                        <a:rPr b="1" lang="es" sz="1200"/>
                        <a:t>requerimiento:</a:t>
                      </a:r>
                      <a:endParaRPr b="1" sz="1200"/>
                    </a:p>
                  </a:txBody>
                  <a:tcPr marT="63500" marB="63500" marR="63500" marL="63500"/>
                </a:tc>
                <a:tc>
                  <a:txBody>
                    <a:bodyPr/>
                    <a:lstStyle/>
                    <a:p>
                      <a:pPr indent="0" lvl="0" marL="0" rtl="0" algn="l">
                        <a:spcBef>
                          <a:spcPts val="0"/>
                        </a:spcBef>
                        <a:spcAft>
                          <a:spcPts val="0"/>
                        </a:spcAft>
                        <a:buNone/>
                      </a:pPr>
                      <a:r>
                        <a:rPr lang="es" sz="1200"/>
                        <a:t>  </a:t>
                      </a:r>
                      <a:endParaRPr sz="1200"/>
                    </a:p>
                  </a:txBody>
                  <a:tcPr marT="63500" marB="63500" marR="63500" marL="63500" anchor="ctr"/>
                </a:tc>
              </a:tr>
              <a:tr h="356625">
                <a:tc>
                  <a:txBody>
                    <a:bodyPr/>
                    <a:lstStyle/>
                    <a:p>
                      <a:pPr indent="0" lvl="0" marL="0" rtl="0" algn="ctr">
                        <a:spcBef>
                          <a:spcPts val="0"/>
                        </a:spcBef>
                        <a:spcAft>
                          <a:spcPts val="0"/>
                        </a:spcAft>
                        <a:buNone/>
                      </a:pPr>
                      <a:r>
                        <a:rPr b="1" lang="es" sz="1200"/>
                        <a:t>Características: </a:t>
                      </a:r>
                      <a:endParaRPr b="1" sz="1200"/>
                    </a:p>
                  </a:txBody>
                  <a:tcPr marT="63500" marB="63500" marR="63500" marL="63500"/>
                </a:tc>
                <a:tc>
                  <a:txBody>
                    <a:bodyPr/>
                    <a:lstStyle/>
                    <a:p>
                      <a:pPr indent="0" lvl="0" marL="76504" marR="145338" rtl="0" algn="l">
                        <a:lnSpc>
                          <a:spcPct val="95794"/>
                        </a:lnSpc>
                        <a:spcBef>
                          <a:spcPts val="0"/>
                        </a:spcBef>
                        <a:spcAft>
                          <a:spcPts val="0"/>
                        </a:spcAft>
                        <a:buNone/>
                      </a:pPr>
                      <a:r>
                        <a:t/>
                      </a:r>
                      <a:endParaRPr sz="1200"/>
                    </a:p>
                  </a:txBody>
                  <a:tcPr marT="63500" marB="63500" marR="63500" marL="63500"/>
                </a:tc>
              </a:tr>
              <a:tr h="356875">
                <a:tc>
                  <a:txBody>
                    <a:bodyPr/>
                    <a:lstStyle/>
                    <a:p>
                      <a:pPr indent="1828" lvl="0" marL="81381" marR="31648" rtl="0" algn="l">
                        <a:lnSpc>
                          <a:spcPct val="95794"/>
                        </a:lnSpc>
                        <a:spcBef>
                          <a:spcPts val="0"/>
                        </a:spcBef>
                        <a:spcAft>
                          <a:spcPts val="0"/>
                        </a:spcAft>
                        <a:buNone/>
                      </a:pPr>
                      <a:r>
                        <a:rPr b="1" lang="es" sz="1200"/>
                        <a:t>Descripción del  requerimiento:</a:t>
                      </a:r>
                      <a:endParaRPr b="1" sz="1200"/>
                    </a:p>
                  </a:txBody>
                  <a:tcPr marT="63500" marB="63500" marR="63500" marL="63500"/>
                </a:tc>
                <a:tc>
                  <a:txBody>
                    <a:bodyPr/>
                    <a:lstStyle/>
                    <a:p>
                      <a:pPr indent="0" lvl="0" marL="77724" marR="763473" rtl="0" algn="l">
                        <a:lnSpc>
                          <a:spcPct val="95794"/>
                        </a:lnSpc>
                        <a:spcBef>
                          <a:spcPts val="0"/>
                        </a:spcBef>
                        <a:spcAft>
                          <a:spcPts val="0"/>
                        </a:spcAft>
                        <a:buNone/>
                      </a:pPr>
                      <a:r>
                        <a:t/>
                      </a:r>
                      <a:endParaRPr sz="1200"/>
                    </a:p>
                  </a:txBody>
                  <a:tcPr marT="63500" marB="63500" marR="63500" marL="63500" anchor="ctr"/>
                </a:tc>
              </a:tr>
              <a:tr h="356625">
                <a:tc>
                  <a:txBody>
                    <a:bodyPr/>
                    <a:lstStyle/>
                    <a:p>
                      <a:pPr indent="0" lvl="0" marL="83210" rtl="0" algn="l">
                        <a:spcBef>
                          <a:spcPts val="0"/>
                        </a:spcBef>
                        <a:spcAft>
                          <a:spcPts val="0"/>
                        </a:spcAft>
                        <a:buNone/>
                      </a:pPr>
                      <a:r>
                        <a:rPr b="1" lang="es" sz="1200"/>
                        <a:t>Prioridad de  </a:t>
                      </a:r>
                      <a:endParaRPr b="1" sz="1200"/>
                    </a:p>
                    <a:p>
                      <a:pPr indent="0" lvl="0" marL="81381" rtl="0" algn="l">
                        <a:spcBef>
                          <a:spcPts val="0"/>
                        </a:spcBef>
                        <a:spcAft>
                          <a:spcPts val="0"/>
                        </a:spcAft>
                        <a:buNone/>
                      </a:pPr>
                      <a:r>
                        <a:rPr b="1" lang="es" sz="1200"/>
                        <a:t>requerimiento:</a:t>
                      </a:r>
                      <a:endParaRPr b="1" sz="1200"/>
                    </a:p>
                  </a:txBody>
                  <a:tcPr marT="63500" marB="63500" marR="63500" marL="63500"/>
                </a:tc>
                <a:tc>
                  <a:txBody>
                    <a:bodyPr/>
                    <a:lstStyle/>
                    <a:p>
                      <a:pPr indent="0" lvl="0" marL="73761" rtl="0" algn="l">
                        <a:spcBef>
                          <a:spcPts val="0"/>
                        </a:spcBef>
                        <a:spcAft>
                          <a:spcPts val="0"/>
                        </a:spcAft>
                        <a:buNone/>
                      </a:pPr>
                      <a:r>
                        <a:rPr lang="es" sz="1200"/>
                        <a:t>Alta </a:t>
                      </a:r>
                      <a:endParaRPr sz="1200"/>
                    </a:p>
                  </a:txBody>
                  <a:tcPr marT="63500" marB="63500" marR="63500" marL="63500"/>
                </a:tc>
              </a:tr>
            </a:tbl>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3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Seguridad de los Datos</a:t>
            </a:r>
            <a:endParaRPr/>
          </a:p>
        </p:txBody>
      </p:sp>
      <p:sp>
        <p:nvSpPr>
          <p:cNvPr id="218" name="Google Shape;218;p37"/>
          <p:cNvSpPr txBox="1"/>
          <p:nvPr>
            <p:ph idx="1" type="body"/>
          </p:nvPr>
        </p:nvSpPr>
        <p:spPr>
          <a:xfrm>
            <a:off x="311700" y="1152475"/>
            <a:ext cx="4786200" cy="3416400"/>
          </a:xfrm>
          <a:prstGeom prst="rect">
            <a:avLst/>
          </a:prstGeom>
        </p:spPr>
        <p:txBody>
          <a:bodyPr anchorCtr="0" anchor="t" bIns="91425" lIns="91425" spcFirstLastPara="1" rIns="91425" wrap="square" tIns="91425">
            <a:normAutofit fontScale="77500" lnSpcReduction="10000"/>
          </a:bodyPr>
          <a:lstStyle/>
          <a:p>
            <a:pPr indent="0" lvl="0" marL="0" rtl="0" algn="l">
              <a:spcBef>
                <a:spcPts val="0"/>
              </a:spcBef>
              <a:spcAft>
                <a:spcPts val="0"/>
              </a:spcAft>
              <a:buNone/>
            </a:pPr>
            <a:r>
              <a:rPr lang="es">
                <a:solidFill>
                  <a:srgbClr val="000000"/>
                </a:solidFill>
              </a:rPr>
              <a:t>Trata sobre la prevención de vulnerabilidad de datos personales o privados, evadiendo el acceso no autorizado a estos datos durante su ciclo de vida. Existen varios tipos de esta seguridad, los cuales son:</a:t>
            </a:r>
            <a:endParaRPr>
              <a:solidFill>
                <a:srgbClr val="000000"/>
              </a:solidFill>
            </a:endParaRPr>
          </a:p>
          <a:p>
            <a:pPr indent="-317182" lvl="0" marL="457200" rtl="0" algn="l">
              <a:spcBef>
                <a:spcPts val="1200"/>
              </a:spcBef>
              <a:spcAft>
                <a:spcPts val="0"/>
              </a:spcAft>
              <a:buClr>
                <a:srgbClr val="000000"/>
              </a:buClr>
              <a:buSzPct val="100000"/>
              <a:buChar char="●"/>
            </a:pPr>
            <a:r>
              <a:rPr lang="es">
                <a:solidFill>
                  <a:srgbClr val="000000"/>
                </a:solidFill>
              </a:rPr>
              <a:t>Encriptación</a:t>
            </a:r>
            <a:endParaRPr>
              <a:solidFill>
                <a:srgbClr val="000000"/>
              </a:solidFill>
            </a:endParaRPr>
          </a:p>
          <a:p>
            <a:pPr indent="-317182" lvl="0" marL="457200" rtl="0" algn="l">
              <a:spcBef>
                <a:spcPts val="0"/>
              </a:spcBef>
              <a:spcAft>
                <a:spcPts val="0"/>
              </a:spcAft>
              <a:buClr>
                <a:srgbClr val="000000"/>
              </a:buClr>
              <a:buSzPct val="100000"/>
              <a:buChar char="●"/>
            </a:pPr>
            <a:r>
              <a:rPr lang="es">
                <a:solidFill>
                  <a:srgbClr val="000000"/>
                </a:solidFill>
              </a:rPr>
              <a:t>Blockchain</a:t>
            </a:r>
            <a:endParaRPr>
              <a:solidFill>
                <a:srgbClr val="000000"/>
              </a:solidFill>
            </a:endParaRPr>
          </a:p>
          <a:p>
            <a:pPr indent="-317182" lvl="0" marL="457200" rtl="0" algn="l">
              <a:spcBef>
                <a:spcPts val="0"/>
              </a:spcBef>
              <a:spcAft>
                <a:spcPts val="0"/>
              </a:spcAft>
              <a:buClr>
                <a:srgbClr val="000000"/>
              </a:buClr>
              <a:buSzPct val="100000"/>
              <a:buChar char="●"/>
            </a:pPr>
            <a:r>
              <a:rPr lang="es">
                <a:solidFill>
                  <a:srgbClr val="000000"/>
                </a:solidFill>
              </a:rPr>
              <a:t>Detección de intrusos (NIDS)</a:t>
            </a:r>
            <a:endParaRPr>
              <a:solidFill>
                <a:srgbClr val="000000"/>
              </a:solidFill>
            </a:endParaRPr>
          </a:p>
          <a:p>
            <a:pPr indent="-317182" lvl="0" marL="457200" rtl="0" algn="l">
              <a:spcBef>
                <a:spcPts val="0"/>
              </a:spcBef>
              <a:spcAft>
                <a:spcPts val="0"/>
              </a:spcAft>
              <a:buClr>
                <a:srgbClr val="000000"/>
              </a:buClr>
              <a:buSzPct val="100000"/>
              <a:buChar char="●"/>
            </a:pPr>
            <a:r>
              <a:rPr lang="es">
                <a:solidFill>
                  <a:srgbClr val="000000"/>
                </a:solidFill>
              </a:rPr>
              <a:t>Firewall</a:t>
            </a:r>
            <a:endParaRPr>
              <a:solidFill>
                <a:srgbClr val="000000"/>
              </a:solidFill>
            </a:endParaRPr>
          </a:p>
          <a:p>
            <a:pPr indent="-317182" lvl="0" marL="457200" rtl="0" algn="l">
              <a:spcBef>
                <a:spcPts val="0"/>
              </a:spcBef>
              <a:spcAft>
                <a:spcPts val="0"/>
              </a:spcAft>
              <a:buClr>
                <a:srgbClr val="000000"/>
              </a:buClr>
              <a:buSzPct val="100000"/>
              <a:buChar char="●"/>
            </a:pPr>
            <a:r>
              <a:rPr lang="es">
                <a:solidFill>
                  <a:srgbClr val="000000"/>
                </a:solidFill>
              </a:rPr>
              <a:t>Análisis de vulnerabilidad</a:t>
            </a:r>
            <a:endParaRPr>
              <a:solidFill>
                <a:srgbClr val="000000"/>
              </a:solidFill>
            </a:endParaRPr>
          </a:p>
          <a:p>
            <a:pPr indent="-317182" lvl="0" marL="457200" rtl="0" algn="l">
              <a:spcBef>
                <a:spcPts val="0"/>
              </a:spcBef>
              <a:spcAft>
                <a:spcPts val="0"/>
              </a:spcAft>
              <a:buClr>
                <a:srgbClr val="000000"/>
              </a:buClr>
              <a:buSzPct val="100000"/>
              <a:buChar char="●"/>
            </a:pPr>
            <a:r>
              <a:rPr lang="es">
                <a:solidFill>
                  <a:srgbClr val="000000"/>
                </a:solidFill>
              </a:rPr>
              <a:t>Pruebas de intrusión</a:t>
            </a:r>
            <a:endParaRPr>
              <a:solidFill>
                <a:srgbClr val="000000"/>
              </a:solidFill>
            </a:endParaRPr>
          </a:p>
          <a:p>
            <a:pPr indent="-317182" lvl="0" marL="457200" rtl="0" algn="l">
              <a:spcBef>
                <a:spcPts val="0"/>
              </a:spcBef>
              <a:spcAft>
                <a:spcPts val="0"/>
              </a:spcAft>
              <a:buClr>
                <a:srgbClr val="000000"/>
              </a:buClr>
              <a:buSzPct val="100000"/>
              <a:buChar char="●"/>
            </a:pPr>
            <a:r>
              <a:rPr lang="es">
                <a:solidFill>
                  <a:srgbClr val="000000"/>
                </a:solidFill>
              </a:rPr>
              <a:t>Información de seguridad (SIEM)</a:t>
            </a:r>
            <a:endParaRPr>
              <a:solidFill>
                <a:srgbClr val="000000"/>
              </a:solidFill>
            </a:endParaRPr>
          </a:p>
          <a:p>
            <a:pPr indent="-317182" lvl="0" marL="457200" rtl="0" algn="l">
              <a:spcBef>
                <a:spcPts val="0"/>
              </a:spcBef>
              <a:spcAft>
                <a:spcPts val="0"/>
              </a:spcAft>
              <a:buClr>
                <a:srgbClr val="000000"/>
              </a:buClr>
              <a:buSzPct val="100000"/>
              <a:buChar char="●"/>
            </a:pPr>
            <a:r>
              <a:rPr lang="es">
                <a:solidFill>
                  <a:srgbClr val="000000"/>
                </a:solidFill>
              </a:rPr>
              <a:t>Ciberseguridad (HTTPS, SSl y TLS)</a:t>
            </a:r>
            <a:endParaRPr>
              <a:solidFill>
                <a:srgbClr val="000000"/>
              </a:solidFill>
            </a:endParaRPr>
          </a:p>
          <a:p>
            <a:pPr indent="-317182" lvl="0" marL="457200" rtl="0" algn="l">
              <a:spcBef>
                <a:spcPts val="0"/>
              </a:spcBef>
              <a:spcAft>
                <a:spcPts val="0"/>
              </a:spcAft>
              <a:buClr>
                <a:srgbClr val="000000"/>
              </a:buClr>
              <a:buSzPct val="100000"/>
              <a:buChar char="●"/>
            </a:pPr>
            <a:r>
              <a:rPr lang="es">
                <a:solidFill>
                  <a:srgbClr val="000000"/>
                </a:solidFill>
              </a:rPr>
              <a:t>Prevención de pérdida de datos (DLP)</a:t>
            </a:r>
            <a:endParaRPr>
              <a:solidFill>
                <a:srgbClr val="000000"/>
              </a:solidFill>
            </a:endParaRPr>
          </a:p>
        </p:txBody>
      </p:sp>
      <p:pic>
        <p:nvPicPr>
          <p:cNvPr id="219" name="Google Shape;219;p37"/>
          <p:cNvPicPr preferRelativeResize="0"/>
          <p:nvPr/>
        </p:nvPicPr>
        <p:blipFill>
          <a:blip r:embed="rId3">
            <a:alphaModFix/>
          </a:blip>
          <a:stretch>
            <a:fillRect/>
          </a:stretch>
        </p:blipFill>
        <p:spPr>
          <a:xfrm>
            <a:off x="5426575" y="624475"/>
            <a:ext cx="3182451" cy="2798225"/>
          </a:xfrm>
          <a:prstGeom prst="rect">
            <a:avLst/>
          </a:prstGeom>
          <a:noFill/>
          <a:ln>
            <a:noFill/>
          </a:ln>
        </p:spPr>
      </p:pic>
      <p:sp>
        <p:nvSpPr>
          <p:cNvPr id="220" name="Google Shape;220;p37"/>
          <p:cNvSpPr txBox="1"/>
          <p:nvPr/>
        </p:nvSpPr>
        <p:spPr>
          <a:xfrm>
            <a:off x="5203238" y="3635900"/>
            <a:ext cx="3629100" cy="1031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a:t>Tomado de: Jiménez Javier “10 maneras para mantener segura tu identidad y tus datos en internet”. Noviembre 13, 2018 (</a:t>
            </a:r>
            <a:r>
              <a:rPr lang="es" sz="1100" u="sng">
                <a:hlinkClick r:id="rId4"/>
              </a:rPr>
              <a:t>https://www.redeszone.net/2018/11/13/10-medidas-mantener-segura-identidad-datos-internet/</a:t>
            </a:r>
            <a:r>
              <a:rPr lang="es" sz="1100"/>
              <a:t>). </a:t>
            </a:r>
            <a:endParaRPr sz="11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3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a:t>Encriptación</a:t>
            </a:r>
            <a:endParaRPr/>
          </a:p>
        </p:txBody>
      </p:sp>
      <p:sp>
        <p:nvSpPr>
          <p:cNvPr id="226" name="Google Shape;226;p38"/>
          <p:cNvSpPr txBox="1"/>
          <p:nvPr>
            <p:ph idx="1" type="body"/>
          </p:nvPr>
        </p:nvSpPr>
        <p:spPr>
          <a:xfrm>
            <a:off x="311700" y="1152475"/>
            <a:ext cx="49233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000000"/>
              </a:buClr>
              <a:buSzPts val="1800"/>
              <a:buChar char="●"/>
            </a:pPr>
            <a:r>
              <a:rPr lang="es">
                <a:solidFill>
                  <a:srgbClr val="000000"/>
                </a:solidFill>
              </a:rPr>
              <a:t>Emplear una encriptación en el sistema de datos sobre una empresa es vital, debido a que, gracias a esto se mantiene más privado los datos a posibles </a:t>
            </a:r>
            <a:r>
              <a:rPr lang="es">
                <a:solidFill>
                  <a:srgbClr val="000000"/>
                </a:solidFill>
              </a:rPr>
              <a:t>infiltraciones</a:t>
            </a:r>
            <a:r>
              <a:rPr lang="es">
                <a:solidFill>
                  <a:srgbClr val="000000"/>
                </a:solidFill>
              </a:rPr>
              <a:t> al sistema que posee. La forma de emplearlo es por medio de contraseñas sofisticadas, evitar que el navegador tenga acceso a la ubicación, </a:t>
            </a:r>
            <a:r>
              <a:rPr lang="es">
                <a:solidFill>
                  <a:srgbClr val="000000"/>
                </a:solidFill>
              </a:rPr>
              <a:t>cámara</a:t>
            </a:r>
            <a:r>
              <a:rPr lang="es">
                <a:solidFill>
                  <a:srgbClr val="000000"/>
                </a:solidFill>
              </a:rPr>
              <a:t> y </a:t>
            </a:r>
            <a:r>
              <a:rPr lang="es">
                <a:solidFill>
                  <a:srgbClr val="000000"/>
                </a:solidFill>
              </a:rPr>
              <a:t>micrófono.</a:t>
            </a:r>
            <a:endParaRPr>
              <a:solidFill>
                <a:srgbClr val="000000"/>
              </a:solidFill>
            </a:endParaRPr>
          </a:p>
        </p:txBody>
      </p:sp>
      <p:pic>
        <p:nvPicPr>
          <p:cNvPr id="227" name="Google Shape;227;p38"/>
          <p:cNvPicPr preferRelativeResize="0"/>
          <p:nvPr/>
        </p:nvPicPr>
        <p:blipFill>
          <a:blip r:embed="rId3">
            <a:alphaModFix/>
          </a:blip>
          <a:stretch>
            <a:fillRect/>
          </a:stretch>
        </p:blipFill>
        <p:spPr>
          <a:xfrm>
            <a:off x="5431328" y="1152475"/>
            <a:ext cx="3400976" cy="2276526"/>
          </a:xfrm>
          <a:prstGeom prst="rect">
            <a:avLst/>
          </a:prstGeom>
          <a:noFill/>
          <a:ln>
            <a:noFill/>
          </a:ln>
        </p:spPr>
      </p:pic>
      <p:sp>
        <p:nvSpPr>
          <p:cNvPr id="228" name="Google Shape;228;p38"/>
          <p:cNvSpPr txBox="1"/>
          <p:nvPr/>
        </p:nvSpPr>
        <p:spPr>
          <a:xfrm>
            <a:off x="5434425" y="3600450"/>
            <a:ext cx="3401100" cy="1031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a:t>Tomado de: Nohe Patrick “New Runtime Encryption Solutions emerging to fill “Encryption Gasp””. Junio 20, 2018 (</a:t>
            </a:r>
            <a:r>
              <a:rPr lang="es" sz="1100" u="sng">
                <a:hlinkClick r:id="rId4"/>
              </a:rPr>
              <a:t>https://www.thesslstore.com/blog/runtime-encryption-gaps/</a:t>
            </a:r>
            <a:r>
              <a:rPr lang="es" sz="1100"/>
              <a:t>). </a:t>
            </a:r>
            <a:endParaRPr sz="11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39"/>
          <p:cNvSpPr txBox="1"/>
          <p:nvPr>
            <p:ph type="title"/>
          </p:nvPr>
        </p:nvSpPr>
        <p:spPr>
          <a:xfrm>
            <a:off x="311700" y="445025"/>
            <a:ext cx="41271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a:t>Plataformas</a:t>
            </a:r>
            <a:endParaRPr/>
          </a:p>
        </p:txBody>
      </p:sp>
      <p:sp>
        <p:nvSpPr>
          <p:cNvPr id="234" name="Google Shape;234;p39"/>
          <p:cNvSpPr txBox="1"/>
          <p:nvPr>
            <p:ph idx="1" type="body"/>
          </p:nvPr>
        </p:nvSpPr>
        <p:spPr>
          <a:xfrm>
            <a:off x="311700" y="1152475"/>
            <a:ext cx="39861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s" sz="1500">
                <a:solidFill>
                  <a:schemeClr val="dk1"/>
                </a:solidFill>
              </a:rPr>
              <a:t>SYDLE ONE: </a:t>
            </a:r>
            <a:endParaRPr sz="1500">
              <a:solidFill>
                <a:schemeClr val="dk1"/>
              </a:solidFill>
            </a:endParaRPr>
          </a:p>
          <a:p>
            <a:pPr indent="0" lvl="0" marL="0" rtl="0" algn="l">
              <a:spcBef>
                <a:spcPts val="1200"/>
              </a:spcBef>
              <a:spcAft>
                <a:spcPts val="0"/>
              </a:spcAft>
              <a:buNone/>
            </a:pPr>
            <a:r>
              <a:rPr lang="es" sz="1500">
                <a:solidFill>
                  <a:schemeClr val="dk1"/>
                </a:solidFill>
              </a:rPr>
              <a:t>Es una plataforma </a:t>
            </a:r>
            <a:r>
              <a:rPr lang="es" sz="1500">
                <a:solidFill>
                  <a:schemeClr val="dk1"/>
                </a:solidFill>
              </a:rPr>
              <a:t>brasileña</a:t>
            </a:r>
            <a:r>
              <a:rPr lang="es" sz="1500">
                <a:solidFill>
                  <a:schemeClr val="dk1"/>
                </a:solidFill>
              </a:rPr>
              <a:t> que maneja el lenguaje de </a:t>
            </a:r>
            <a:r>
              <a:rPr lang="es" sz="1500">
                <a:solidFill>
                  <a:schemeClr val="dk1"/>
                </a:solidFill>
              </a:rPr>
              <a:t>programación</a:t>
            </a:r>
            <a:r>
              <a:rPr lang="es" sz="1500">
                <a:solidFill>
                  <a:schemeClr val="dk1"/>
                </a:solidFill>
              </a:rPr>
              <a:t> JAVA y que realiza procesos automatizados mediante el uso de BPM; Sistemas ECM; Gestión de relación con clientes (CRM); </a:t>
            </a:r>
            <a:r>
              <a:rPr lang="es" sz="1500">
                <a:solidFill>
                  <a:schemeClr val="dk1"/>
                </a:solidFill>
              </a:rPr>
              <a:t>Análisis</a:t>
            </a:r>
            <a:r>
              <a:rPr lang="es" sz="1500">
                <a:solidFill>
                  <a:schemeClr val="dk1"/>
                </a:solidFill>
              </a:rPr>
              <a:t> de datos en tiempo real (Analytics); </a:t>
            </a:r>
            <a:r>
              <a:rPr lang="es" sz="1500">
                <a:solidFill>
                  <a:schemeClr val="dk1"/>
                </a:solidFill>
              </a:rPr>
              <a:t>optimización</a:t>
            </a:r>
            <a:r>
              <a:rPr lang="es" sz="1500">
                <a:solidFill>
                  <a:schemeClr val="dk1"/>
                </a:solidFill>
              </a:rPr>
              <a:t> de sistemas de presentación (Service Desk).</a:t>
            </a:r>
            <a:endParaRPr sz="1500">
              <a:solidFill>
                <a:schemeClr val="dk1"/>
              </a:solidFill>
            </a:endParaRPr>
          </a:p>
          <a:p>
            <a:pPr indent="0" lvl="0" marL="0" rtl="0" algn="l">
              <a:spcBef>
                <a:spcPts val="1200"/>
              </a:spcBef>
              <a:spcAft>
                <a:spcPts val="1200"/>
              </a:spcAft>
              <a:buNone/>
            </a:pPr>
            <a:r>
              <a:t/>
            </a:r>
            <a:endParaRPr/>
          </a:p>
        </p:txBody>
      </p:sp>
      <p:pic>
        <p:nvPicPr>
          <p:cNvPr id="235" name="Google Shape;235;p39"/>
          <p:cNvPicPr preferRelativeResize="0"/>
          <p:nvPr/>
        </p:nvPicPr>
        <p:blipFill>
          <a:blip r:embed="rId3">
            <a:alphaModFix/>
          </a:blip>
          <a:stretch>
            <a:fillRect/>
          </a:stretch>
        </p:blipFill>
        <p:spPr>
          <a:xfrm>
            <a:off x="4438800" y="445025"/>
            <a:ext cx="4541400" cy="3293382"/>
          </a:xfrm>
          <a:prstGeom prst="rect">
            <a:avLst/>
          </a:prstGeom>
          <a:noFill/>
          <a:ln>
            <a:noFill/>
          </a:ln>
        </p:spPr>
      </p:pic>
      <p:sp>
        <p:nvSpPr>
          <p:cNvPr id="236" name="Google Shape;236;p39"/>
          <p:cNvSpPr txBox="1"/>
          <p:nvPr/>
        </p:nvSpPr>
        <p:spPr>
          <a:xfrm>
            <a:off x="2891800" y="3829050"/>
            <a:ext cx="60882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a:t>Tomado de: Anónimo de SYDLE ONE “SYDLE ONE </a:t>
            </a:r>
            <a:r>
              <a:rPr lang="es" sz="1100">
                <a:solidFill>
                  <a:schemeClr val="dk1"/>
                </a:solidFill>
              </a:rPr>
              <a:t>Plataforma digital corporativa </a:t>
            </a:r>
            <a:r>
              <a:rPr lang="es" sz="1100"/>
              <a:t>all-in-one”. (</a:t>
            </a:r>
            <a:r>
              <a:rPr lang="es" sz="1100" u="sng">
                <a:hlinkClick r:id="rId4"/>
              </a:rPr>
              <a:t>https://www.sydle.com/es/?utm_source=google&amp;utm_medium=cpc&amp;utm_campaign=sydle_bpm_es_bpm&amp;utm_term=+procesos%20+software&amp;gclid=CjwKCAiA9bmABhBbEiwASb35V2HZAXo9hqQj9WnHBt4Wd3wzB5C-rZ7u7AXydzua00tK_jJtERKzdBoCpMUQAvD_BwE</a:t>
            </a:r>
            <a:r>
              <a:rPr lang="es" sz="1100"/>
              <a:t>)</a:t>
            </a:r>
            <a:endParaRPr sz="11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4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ECM</a:t>
            </a:r>
            <a:endParaRPr/>
          </a:p>
        </p:txBody>
      </p:sp>
      <p:sp>
        <p:nvSpPr>
          <p:cNvPr id="242" name="Google Shape;242;p40"/>
          <p:cNvSpPr txBox="1"/>
          <p:nvPr>
            <p:ph idx="1" type="body"/>
          </p:nvPr>
        </p:nvSpPr>
        <p:spPr>
          <a:xfrm>
            <a:off x="311700" y="1152475"/>
            <a:ext cx="4260300" cy="3416400"/>
          </a:xfrm>
          <a:prstGeom prst="rect">
            <a:avLst/>
          </a:prstGeom>
        </p:spPr>
        <p:txBody>
          <a:bodyPr anchorCtr="0" anchor="t" bIns="91425" lIns="91425" spcFirstLastPara="1" rIns="91425" wrap="square" tIns="91425">
            <a:normAutofit fontScale="85000"/>
          </a:bodyPr>
          <a:lstStyle/>
          <a:p>
            <a:pPr indent="0" lvl="0" marL="0" rtl="0" algn="l">
              <a:spcBef>
                <a:spcPts val="0"/>
              </a:spcBef>
              <a:spcAft>
                <a:spcPts val="1200"/>
              </a:spcAft>
              <a:buNone/>
            </a:pPr>
            <a:r>
              <a:rPr lang="es">
                <a:solidFill>
                  <a:srgbClr val="000000"/>
                </a:solidFill>
              </a:rPr>
              <a:t>SYDLE ONE soporta que es un sistema de gestión visual el proporciona ayuda a mantener datos de gran importancia en orden, esta información podrá ser </a:t>
            </a:r>
            <a:r>
              <a:rPr lang="es">
                <a:solidFill>
                  <a:srgbClr val="000000"/>
                </a:solidFill>
              </a:rPr>
              <a:t>accesible</a:t>
            </a:r>
            <a:r>
              <a:rPr lang="es">
                <a:solidFill>
                  <a:srgbClr val="000000"/>
                </a:solidFill>
              </a:rPr>
              <a:t> como desde el ordenador como en dispositivos móviles o tablets. También ofrece un servicio de </a:t>
            </a:r>
            <a:r>
              <a:rPr lang="es">
                <a:solidFill>
                  <a:srgbClr val="000000"/>
                </a:solidFill>
              </a:rPr>
              <a:t>búsqueda</a:t>
            </a:r>
            <a:r>
              <a:rPr lang="es">
                <a:solidFill>
                  <a:srgbClr val="000000"/>
                </a:solidFill>
              </a:rPr>
              <a:t> de datos rápida y sencilla (OCR). Garantiza autenticidad de documentos agregando una firma digital y contar con flujos de verificación informando hasta antecedentes. Además podrá crear documentos </a:t>
            </a:r>
            <a:r>
              <a:rPr lang="es">
                <a:solidFill>
                  <a:srgbClr val="000000"/>
                </a:solidFill>
              </a:rPr>
              <a:t>específicos</a:t>
            </a:r>
            <a:r>
              <a:rPr lang="es">
                <a:solidFill>
                  <a:srgbClr val="000000"/>
                </a:solidFill>
              </a:rPr>
              <a:t> dentro del campo requerido.</a:t>
            </a:r>
            <a:endParaRPr>
              <a:solidFill>
                <a:srgbClr val="000000"/>
              </a:solidFill>
            </a:endParaRPr>
          </a:p>
        </p:txBody>
      </p:sp>
      <p:pic>
        <p:nvPicPr>
          <p:cNvPr id="243" name="Google Shape;243;p40"/>
          <p:cNvPicPr preferRelativeResize="0"/>
          <p:nvPr/>
        </p:nvPicPr>
        <p:blipFill>
          <a:blip r:embed="rId3">
            <a:alphaModFix/>
          </a:blip>
          <a:stretch>
            <a:fillRect/>
          </a:stretch>
        </p:blipFill>
        <p:spPr>
          <a:xfrm>
            <a:off x="4572000" y="445025"/>
            <a:ext cx="4267199" cy="2637905"/>
          </a:xfrm>
          <a:prstGeom prst="rect">
            <a:avLst/>
          </a:prstGeom>
          <a:noFill/>
          <a:ln>
            <a:noFill/>
          </a:ln>
        </p:spPr>
      </p:pic>
      <p:sp>
        <p:nvSpPr>
          <p:cNvPr id="244" name="Google Shape;244;p40"/>
          <p:cNvSpPr txBox="1"/>
          <p:nvPr/>
        </p:nvSpPr>
        <p:spPr>
          <a:xfrm>
            <a:off x="4560575" y="3223250"/>
            <a:ext cx="4260300" cy="69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a:t>Tomado de: Admin “Software EMC (Enterprise Content Management)”. Octubre 19, 2017 (</a:t>
            </a:r>
            <a:r>
              <a:rPr lang="es" sz="1100" u="sng">
                <a:hlinkClick r:id="rId4"/>
              </a:rPr>
              <a:t>https://www.ci2.es/software-ecm/</a:t>
            </a:r>
            <a:r>
              <a:rPr lang="es" sz="1100"/>
              <a:t>). </a:t>
            </a:r>
            <a:endParaRPr sz="1100"/>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4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BPM</a:t>
            </a:r>
            <a:endParaRPr/>
          </a:p>
        </p:txBody>
      </p:sp>
      <p:sp>
        <p:nvSpPr>
          <p:cNvPr id="250" name="Google Shape;250;p41"/>
          <p:cNvSpPr txBox="1"/>
          <p:nvPr>
            <p:ph idx="1" type="body"/>
          </p:nvPr>
        </p:nvSpPr>
        <p:spPr>
          <a:xfrm>
            <a:off x="311700" y="1152475"/>
            <a:ext cx="42603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s">
                <a:solidFill>
                  <a:srgbClr val="000000"/>
                </a:solidFill>
              </a:rPr>
              <a:t>La plataforma SYDLE ONE asegura que puede modificar y </a:t>
            </a:r>
            <a:r>
              <a:rPr lang="es">
                <a:solidFill>
                  <a:srgbClr val="000000"/>
                </a:solidFill>
              </a:rPr>
              <a:t>modelar</a:t>
            </a:r>
            <a:r>
              <a:rPr lang="es">
                <a:solidFill>
                  <a:srgbClr val="000000"/>
                </a:solidFill>
              </a:rPr>
              <a:t> procesos, que, son </a:t>
            </a:r>
            <a:r>
              <a:rPr lang="es">
                <a:solidFill>
                  <a:srgbClr val="000000"/>
                </a:solidFill>
              </a:rPr>
              <a:t>rápidamente</a:t>
            </a:r>
            <a:r>
              <a:rPr lang="es">
                <a:solidFill>
                  <a:srgbClr val="000000"/>
                </a:solidFill>
              </a:rPr>
              <a:t> </a:t>
            </a:r>
            <a:r>
              <a:rPr lang="es">
                <a:solidFill>
                  <a:srgbClr val="000000"/>
                </a:solidFill>
              </a:rPr>
              <a:t>automatizados y distribuidos</a:t>
            </a:r>
            <a:r>
              <a:rPr lang="es">
                <a:solidFill>
                  <a:srgbClr val="000000"/>
                </a:solidFill>
              </a:rPr>
              <a:t> en BPM según la necesidad del cliente, manteniendo de esta forma, </a:t>
            </a:r>
            <a:r>
              <a:rPr lang="es">
                <a:solidFill>
                  <a:srgbClr val="000000"/>
                </a:solidFill>
              </a:rPr>
              <a:t>disponibilidad</a:t>
            </a:r>
            <a:r>
              <a:rPr lang="es">
                <a:solidFill>
                  <a:srgbClr val="000000"/>
                </a:solidFill>
              </a:rPr>
              <a:t> la documentación y portando siempre una copia de seguridad de estos en la “nube” del sistema.</a:t>
            </a:r>
            <a:endParaRPr>
              <a:solidFill>
                <a:srgbClr val="000000"/>
              </a:solidFill>
            </a:endParaRPr>
          </a:p>
        </p:txBody>
      </p:sp>
      <p:pic>
        <p:nvPicPr>
          <p:cNvPr id="251" name="Google Shape;251;p41"/>
          <p:cNvPicPr preferRelativeResize="0"/>
          <p:nvPr/>
        </p:nvPicPr>
        <p:blipFill>
          <a:blip r:embed="rId3">
            <a:alphaModFix/>
          </a:blip>
          <a:stretch>
            <a:fillRect/>
          </a:stretch>
        </p:blipFill>
        <p:spPr>
          <a:xfrm>
            <a:off x="4352875" y="787925"/>
            <a:ext cx="4608249" cy="2419324"/>
          </a:xfrm>
          <a:prstGeom prst="rect">
            <a:avLst/>
          </a:prstGeom>
          <a:noFill/>
          <a:ln>
            <a:noFill/>
          </a:ln>
        </p:spPr>
      </p:pic>
      <p:sp>
        <p:nvSpPr>
          <p:cNvPr id="252" name="Google Shape;252;p41"/>
          <p:cNvSpPr txBox="1"/>
          <p:nvPr/>
        </p:nvSpPr>
        <p:spPr>
          <a:xfrm>
            <a:off x="4352875" y="3269000"/>
            <a:ext cx="4608300" cy="1031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a:t>Tomado de: De Molina Alonso “¿Cómo rediseñar los procesos usando el Business Process Management (BPM)?”. Enero 8, 2020 (</a:t>
            </a:r>
            <a:r>
              <a:rPr lang="es" sz="1100" u="sng">
                <a:hlinkClick r:id="rId4"/>
              </a:rPr>
              <a:t>https://www.esan.edu.pe/apuntes-empresariales/2020/01/como-redisenar-los-procesos-usando-el-business-process-management-bpm/</a:t>
            </a:r>
            <a:r>
              <a:rPr lang="es" sz="1100"/>
              <a:t>)</a:t>
            </a:r>
            <a:endParaRPr sz="1100"/>
          </a:p>
          <a:p>
            <a:pPr indent="0" lvl="0" marL="0" rtl="0" algn="l">
              <a:spcBef>
                <a:spcPts val="0"/>
              </a:spcBef>
              <a:spcAft>
                <a:spcPts val="0"/>
              </a:spcAft>
              <a:buNone/>
            </a:pPr>
            <a:r>
              <a:t/>
            </a:r>
            <a:endParaRPr sz="11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sp>
        <p:nvSpPr>
          <p:cNvPr id="71" name="Google Shape;71;p15"/>
          <p:cNvSpPr txBox="1"/>
          <p:nvPr>
            <p:ph type="title"/>
          </p:nvPr>
        </p:nvSpPr>
        <p:spPr>
          <a:xfrm>
            <a:off x="311700" y="34467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s" sz="2820">
                <a:latin typeface="Georgia"/>
                <a:ea typeface="Georgia"/>
                <a:cs typeface="Georgia"/>
                <a:sym typeface="Georgia"/>
              </a:rPr>
              <a:t>PLANTEAMIENTO DEL PROBLEMA</a:t>
            </a:r>
            <a:endParaRPr sz="2820">
              <a:latin typeface="Georgia"/>
              <a:ea typeface="Georgia"/>
              <a:cs typeface="Georgia"/>
              <a:sym typeface="Georgia"/>
            </a:endParaRPr>
          </a:p>
        </p:txBody>
      </p:sp>
      <p:sp>
        <p:nvSpPr>
          <p:cNvPr id="72" name="Google Shape;72;p15"/>
          <p:cNvSpPr txBox="1"/>
          <p:nvPr>
            <p:ph idx="1" type="body"/>
          </p:nvPr>
        </p:nvSpPr>
        <p:spPr>
          <a:xfrm>
            <a:off x="3296800" y="1127850"/>
            <a:ext cx="5535600" cy="34410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s">
                <a:solidFill>
                  <a:srgbClr val="000000"/>
                </a:solidFill>
              </a:rPr>
              <a:t>¿Como un aplicativo web haría más eficiente el proceso de contratación?</a:t>
            </a:r>
            <a:endParaRPr>
              <a:solidFill>
                <a:srgbClr val="000000"/>
              </a:solidFill>
            </a:endParaRPr>
          </a:p>
          <a:p>
            <a:pPr indent="-342900" lvl="0" marL="457200" rtl="0" algn="l">
              <a:spcBef>
                <a:spcPts val="1200"/>
              </a:spcBef>
              <a:spcAft>
                <a:spcPts val="0"/>
              </a:spcAft>
              <a:buClr>
                <a:srgbClr val="000000"/>
              </a:buClr>
              <a:buSzPts val="1800"/>
              <a:buChar char="●"/>
            </a:pPr>
            <a:r>
              <a:rPr lang="es">
                <a:solidFill>
                  <a:srgbClr val="000000"/>
                </a:solidFill>
              </a:rPr>
              <a:t>La empresa Disser Ingenieria S.A.S, es una empresa que se encarga de las </a:t>
            </a:r>
            <a:r>
              <a:rPr lang="es">
                <a:solidFill>
                  <a:srgbClr val="000000"/>
                </a:solidFill>
              </a:rPr>
              <a:t>construcciones en</a:t>
            </a:r>
            <a:r>
              <a:rPr lang="es">
                <a:solidFill>
                  <a:srgbClr val="000000"/>
                </a:solidFill>
              </a:rPr>
              <a:t> obras civiles, ha presentado deficiencia en aspectos de tiempo durante el proceso de contratos laborales, </a:t>
            </a:r>
            <a:r>
              <a:rPr lang="es">
                <a:solidFill>
                  <a:schemeClr val="dk1"/>
                </a:solidFill>
              </a:rPr>
              <a:t>debido a que, su proceso es muy básico y manual, es decir, evita en su máxima expresión la utilización de un proceso automatizado en la que, la actividad humana sea la más mínima requerida</a:t>
            </a:r>
            <a:r>
              <a:rPr lang="es">
                <a:solidFill>
                  <a:srgbClr val="000000"/>
                </a:solidFill>
              </a:rPr>
              <a:t>. </a:t>
            </a:r>
            <a:endParaRPr>
              <a:solidFill>
                <a:srgbClr val="000000"/>
              </a:solidFill>
            </a:endParaRPr>
          </a:p>
        </p:txBody>
      </p:sp>
      <p:pic>
        <p:nvPicPr>
          <p:cNvPr id="73" name="Google Shape;73;p15"/>
          <p:cNvPicPr preferRelativeResize="0"/>
          <p:nvPr/>
        </p:nvPicPr>
        <p:blipFill>
          <a:blip r:embed="rId3">
            <a:alphaModFix/>
          </a:blip>
          <a:stretch>
            <a:fillRect/>
          </a:stretch>
        </p:blipFill>
        <p:spPr>
          <a:xfrm rot="-682212">
            <a:off x="657406" y="1629181"/>
            <a:ext cx="2305712" cy="2305712"/>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42"/>
          <p:cNvSpPr txBox="1"/>
          <p:nvPr>
            <p:ph type="title"/>
          </p:nvPr>
        </p:nvSpPr>
        <p:spPr>
          <a:xfrm>
            <a:off x="537375" y="445025"/>
            <a:ext cx="5220300" cy="572700"/>
          </a:xfrm>
          <a:prstGeom prst="rect">
            <a:avLst/>
          </a:prstGeom>
        </p:spPr>
        <p:txBody>
          <a:bodyPr anchorCtr="0" anchor="t" bIns="91425" lIns="91425" spcFirstLastPara="1" rIns="91425" wrap="square" tIns="91425">
            <a:normAutofit fontScale="90000"/>
          </a:bodyPr>
          <a:lstStyle/>
          <a:p>
            <a:pPr indent="0" lvl="0" marL="0" rtl="0" algn="r">
              <a:spcBef>
                <a:spcPts val="0"/>
              </a:spcBef>
              <a:spcAft>
                <a:spcPts val="0"/>
              </a:spcAft>
              <a:buNone/>
            </a:pPr>
            <a:r>
              <a:rPr lang="es"/>
              <a:t>CRM</a:t>
            </a:r>
            <a:endParaRPr/>
          </a:p>
        </p:txBody>
      </p:sp>
      <p:sp>
        <p:nvSpPr>
          <p:cNvPr id="258" name="Google Shape;258;p42"/>
          <p:cNvSpPr txBox="1"/>
          <p:nvPr>
            <p:ph idx="1" type="body"/>
          </p:nvPr>
        </p:nvSpPr>
        <p:spPr>
          <a:xfrm>
            <a:off x="4572000" y="1170125"/>
            <a:ext cx="42603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s">
                <a:solidFill>
                  <a:srgbClr val="000000"/>
                </a:solidFill>
              </a:rPr>
              <a:t>Afirma SYDLE ONE que podrá realizar acciones de automatización personalizada que cualquier interacción que podría involucrar actividad humana dando un seguimiento interactivo, de calidad y eficaz por medio e-mail, notificaciones, entre otras, trazando rutas por medio de dispositivos </a:t>
            </a:r>
            <a:r>
              <a:rPr lang="es">
                <a:solidFill>
                  <a:srgbClr val="000000"/>
                </a:solidFill>
              </a:rPr>
              <a:t>electrónicos</a:t>
            </a:r>
            <a:r>
              <a:rPr lang="es">
                <a:solidFill>
                  <a:srgbClr val="000000"/>
                </a:solidFill>
              </a:rPr>
              <a:t>.</a:t>
            </a:r>
            <a:endParaRPr sz="1300">
              <a:solidFill>
                <a:srgbClr val="000000"/>
              </a:solidFill>
            </a:endParaRPr>
          </a:p>
        </p:txBody>
      </p:sp>
      <p:pic>
        <p:nvPicPr>
          <p:cNvPr id="259" name="Google Shape;259;p42"/>
          <p:cNvPicPr preferRelativeResize="0"/>
          <p:nvPr/>
        </p:nvPicPr>
        <p:blipFill>
          <a:blip r:embed="rId3">
            <a:alphaModFix/>
          </a:blip>
          <a:stretch>
            <a:fillRect/>
          </a:stretch>
        </p:blipFill>
        <p:spPr>
          <a:xfrm>
            <a:off x="152400" y="1170125"/>
            <a:ext cx="4267200" cy="2397235"/>
          </a:xfrm>
          <a:prstGeom prst="rect">
            <a:avLst/>
          </a:prstGeom>
          <a:noFill/>
          <a:ln>
            <a:noFill/>
          </a:ln>
        </p:spPr>
      </p:pic>
      <p:sp>
        <p:nvSpPr>
          <p:cNvPr id="260" name="Google Shape;260;p42"/>
          <p:cNvSpPr txBox="1"/>
          <p:nvPr/>
        </p:nvSpPr>
        <p:spPr>
          <a:xfrm>
            <a:off x="182875" y="3680450"/>
            <a:ext cx="42603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a:t>Tomado de: Anónimo de </a:t>
            </a:r>
            <a:r>
              <a:rPr lang="es" sz="1100"/>
              <a:t>Impulsa</a:t>
            </a:r>
            <a:r>
              <a:rPr lang="es" sz="1100"/>
              <a:t> “CRM en México ¿qué opciones tengo?”. (</a:t>
            </a:r>
            <a:r>
              <a:rPr lang="es" sz="1100" u="sng">
                <a:hlinkClick r:id="rId4"/>
              </a:rPr>
              <a:t>https://www.sistemaimpulsa.com/blog/crm-en-mexico-que-opciones-tengo/</a:t>
            </a:r>
            <a:r>
              <a:rPr lang="es" sz="1100"/>
              <a:t>) </a:t>
            </a:r>
            <a:endParaRPr sz="1100"/>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43"/>
          <p:cNvSpPr txBox="1"/>
          <p:nvPr>
            <p:ph type="title"/>
          </p:nvPr>
        </p:nvSpPr>
        <p:spPr>
          <a:xfrm>
            <a:off x="4572000" y="445025"/>
            <a:ext cx="42603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a:t>Analytics</a:t>
            </a:r>
            <a:endParaRPr/>
          </a:p>
        </p:txBody>
      </p:sp>
      <p:sp>
        <p:nvSpPr>
          <p:cNvPr id="266" name="Google Shape;266;p43"/>
          <p:cNvSpPr txBox="1"/>
          <p:nvPr>
            <p:ph idx="1" type="body"/>
          </p:nvPr>
        </p:nvSpPr>
        <p:spPr>
          <a:xfrm>
            <a:off x="4899025" y="1152475"/>
            <a:ext cx="39333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s">
                <a:solidFill>
                  <a:srgbClr val="000000"/>
                </a:solidFill>
              </a:rPr>
              <a:t>Mantiene informado por medio de gráficos en tiempo real la organización que ha tenido la empresa, datos más requeridos y otros gráficos que requeriría la empresa.</a:t>
            </a:r>
            <a:endParaRPr>
              <a:solidFill>
                <a:srgbClr val="000000"/>
              </a:solidFill>
            </a:endParaRPr>
          </a:p>
        </p:txBody>
      </p:sp>
      <p:pic>
        <p:nvPicPr>
          <p:cNvPr id="267" name="Google Shape;267;p43"/>
          <p:cNvPicPr preferRelativeResize="0"/>
          <p:nvPr/>
        </p:nvPicPr>
        <p:blipFill>
          <a:blip r:embed="rId3">
            <a:alphaModFix/>
          </a:blip>
          <a:stretch>
            <a:fillRect/>
          </a:stretch>
        </p:blipFill>
        <p:spPr>
          <a:xfrm>
            <a:off x="560075" y="445025"/>
            <a:ext cx="4011925" cy="3482300"/>
          </a:xfrm>
          <a:prstGeom prst="rect">
            <a:avLst/>
          </a:prstGeom>
          <a:noFill/>
          <a:ln>
            <a:noFill/>
          </a:ln>
        </p:spPr>
      </p:pic>
      <p:sp>
        <p:nvSpPr>
          <p:cNvPr id="268" name="Google Shape;268;p43"/>
          <p:cNvSpPr txBox="1"/>
          <p:nvPr/>
        </p:nvSpPr>
        <p:spPr>
          <a:xfrm>
            <a:off x="560075" y="4034800"/>
            <a:ext cx="65838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a:t>Tomado de: SYDLE ONE “Aalytics”.</a:t>
            </a:r>
            <a:r>
              <a:rPr lang="es" sz="1100"/>
              <a:t> (</a:t>
            </a:r>
            <a:r>
              <a:rPr lang="es" sz="1100" u="sng">
                <a:hlinkClick r:id="rId4"/>
              </a:rPr>
              <a:t>https://www.sydle.com/es/analytics/?utm_source=google&amp;utm_medium=cpc&amp;utm_campaign=sydle_bpm_es_bpm&amp;utm_term=+procesos%20+software&amp;gclid=CjwKCAiA9bmABhBbEiwASb35V2HZAXo9hqQj9WnHBt4Wd3wzB5C-rZ7u7AXydzua00tK_jJtERKzdBoCpMUQAvD_BwE</a:t>
            </a:r>
            <a:r>
              <a:rPr lang="es" sz="1100"/>
              <a:t>). </a:t>
            </a:r>
            <a:endParaRPr sz="1100"/>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4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a:t>Service Desk</a:t>
            </a:r>
            <a:endParaRPr/>
          </a:p>
        </p:txBody>
      </p:sp>
      <p:sp>
        <p:nvSpPr>
          <p:cNvPr id="274" name="Google Shape;274;p44"/>
          <p:cNvSpPr txBox="1"/>
          <p:nvPr>
            <p:ph idx="1" type="body"/>
          </p:nvPr>
        </p:nvSpPr>
        <p:spPr>
          <a:xfrm>
            <a:off x="4572000" y="1152475"/>
            <a:ext cx="42603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s">
                <a:solidFill>
                  <a:srgbClr val="000000"/>
                </a:solidFill>
              </a:rPr>
              <a:t>Este servicio proporciona distintos formatos de respuesta </a:t>
            </a:r>
            <a:r>
              <a:rPr lang="es">
                <a:solidFill>
                  <a:srgbClr val="000000"/>
                </a:solidFill>
              </a:rPr>
              <a:t>instantáneas</a:t>
            </a:r>
            <a:r>
              <a:rPr lang="es">
                <a:solidFill>
                  <a:srgbClr val="000000"/>
                </a:solidFill>
              </a:rPr>
              <a:t> que permita atender todas las solicitudes o </a:t>
            </a:r>
            <a:r>
              <a:rPr lang="es">
                <a:solidFill>
                  <a:srgbClr val="000000"/>
                </a:solidFill>
              </a:rPr>
              <a:t>inquietudes</a:t>
            </a:r>
            <a:r>
              <a:rPr lang="es">
                <a:solidFill>
                  <a:srgbClr val="000000"/>
                </a:solidFill>
              </a:rPr>
              <a:t> que presente una persona a la empresa.</a:t>
            </a:r>
            <a:endParaRPr>
              <a:solidFill>
                <a:srgbClr val="000000"/>
              </a:solidFill>
            </a:endParaRPr>
          </a:p>
        </p:txBody>
      </p:sp>
      <p:pic>
        <p:nvPicPr>
          <p:cNvPr id="275" name="Google Shape;275;p44"/>
          <p:cNvPicPr preferRelativeResize="0"/>
          <p:nvPr/>
        </p:nvPicPr>
        <p:blipFill>
          <a:blip r:embed="rId3">
            <a:alphaModFix/>
          </a:blip>
          <a:stretch>
            <a:fillRect/>
          </a:stretch>
        </p:blipFill>
        <p:spPr>
          <a:xfrm>
            <a:off x="959800" y="1170125"/>
            <a:ext cx="2926400" cy="2613201"/>
          </a:xfrm>
          <a:prstGeom prst="rect">
            <a:avLst/>
          </a:prstGeom>
          <a:noFill/>
          <a:ln>
            <a:noFill/>
          </a:ln>
        </p:spPr>
      </p:pic>
      <p:sp>
        <p:nvSpPr>
          <p:cNvPr id="276" name="Google Shape;276;p44"/>
          <p:cNvSpPr txBox="1"/>
          <p:nvPr/>
        </p:nvSpPr>
        <p:spPr>
          <a:xfrm>
            <a:off x="311700" y="3783325"/>
            <a:ext cx="6583800" cy="1123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a:t>Tomado de: SYDLE </a:t>
            </a:r>
            <a:r>
              <a:rPr lang="es" sz="1100"/>
              <a:t>“Service Desk”.</a:t>
            </a:r>
            <a:r>
              <a:rPr lang="es"/>
              <a:t> (</a:t>
            </a:r>
            <a:r>
              <a:rPr lang="es" sz="1100" u="sng">
                <a:hlinkClick r:id="rId4"/>
              </a:rPr>
              <a:t>https://www.sydle.com/es/service-desk/?plataforma-centro-servicios&amp;utm_source=google&amp;utm_medium=cpc&amp;utm_campaign=sydle_bpm_es_bpm&amp;utm_term=+procesos%20+software&amp;gclid=CjwKCAiA9bmABhBbEiwASb35V2HZAXo9hqQj9WnHBt4Wd3wzB5C-rZ7u7AXydzua00tK_jJtERKzdBoCpMUQAvD_BwE</a:t>
            </a:r>
            <a:r>
              <a:rPr lang="es" sz="1100"/>
              <a:t>).</a:t>
            </a:r>
            <a:endParaRPr sz="1100"/>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4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Costos</a:t>
            </a:r>
            <a:endParaRPr/>
          </a:p>
        </p:txBody>
      </p:sp>
      <p:graphicFrame>
        <p:nvGraphicFramePr>
          <p:cNvPr id="282" name="Google Shape;282;p45"/>
          <p:cNvGraphicFramePr/>
          <p:nvPr/>
        </p:nvGraphicFramePr>
        <p:xfrm>
          <a:off x="952500" y="2000250"/>
          <a:ext cx="3000000" cy="3000000"/>
        </p:xfrm>
        <a:graphic>
          <a:graphicData uri="http://schemas.openxmlformats.org/drawingml/2006/table">
            <a:tbl>
              <a:tblPr>
                <a:noFill/>
                <a:tableStyleId>{DE882DA3-71D5-4DD5-9E74-AA380C4E1A61}</a:tableStyleId>
              </a:tblPr>
              <a:tblGrid>
                <a:gridCol w="2607300"/>
                <a:gridCol w="2218700"/>
                <a:gridCol w="2413000"/>
              </a:tblGrid>
              <a:tr h="381000">
                <a:tc>
                  <a:txBody>
                    <a:bodyPr/>
                    <a:lstStyle/>
                    <a:p>
                      <a:pPr indent="0" lvl="0" marL="0" rtl="0" algn="ctr">
                        <a:spcBef>
                          <a:spcPts val="0"/>
                        </a:spcBef>
                        <a:spcAft>
                          <a:spcPts val="0"/>
                        </a:spcAft>
                        <a:buNone/>
                      </a:pPr>
                      <a:r>
                        <a:rPr lang="es"/>
                        <a:t>Costo mensual en </a:t>
                      </a:r>
                      <a:r>
                        <a:rPr lang="es"/>
                        <a:t>dólares</a:t>
                      </a:r>
                      <a:endParaRPr/>
                    </a:p>
                  </a:txBody>
                  <a:tcPr marT="91425" marB="91425" marR="91425" marL="91425" anchor="ctr"/>
                </a:tc>
                <a:tc>
                  <a:txBody>
                    <a:bodyPr/>
                    <a:lstStyle/>
                    <a:p>
                      <a:pPr indent="0" lvl="0" marL="0" rtl="0" algn="ctr">
                        <a:spcBef>
                          <a:spcPts val="0"/>
                        </a:spcBef>
                        <a:spcAft>
                          <a:spcPts val="0"/>
                        </a:spcAft>
                        <a:buNone/>
                      </a:pPr>
                      <a:r>
                        <a:rPr lang="es"/>
                        <a:t>$49</a:t>
                      </a:r>
                      <a:endParaRPr/>
                    </a:p>
                  </a:txBody>
                  <a:tcPr marT="91425" marB="91425" marR="91425" marL="91425" anchor="ctr"/>
                </a:tc>
                <a:tc>
                  <a:txBody>
                    <a:bodyPr/>
                    <a:lstStyle/>
                    <a:p>
                      <a:pPr indent="0" lvl="0" marL="0" rtl="0" algn="ctr">
                        <a:spcBef>
                          <a:spcPts val="0"/>
                        </a:spcBef>
                        <a:spcAft>
                          <a:spcPts val="0"/>
                        </a:spcAft>
                        <a:buNone/>
                      </a:pPr>
                      <a:r>
                        <a:rPr lang="es"/>
                        <a:t>$69</a:t>
                      </a:r>
                      <a:endParaRPr/>
                    </a:p>
                  </a:txBody>
                  <a:tcPr marT="91425" marB="91425" marR="91425" marL="91425" anchor="ctr"/>
                </a:tc>
              </a:tr>
              <a:tr h="381000">
                <a:tc>
                  <a:txBody>
                    <a:bodyPr/>
                    <a:lstStyle/>
                    <a:p>
                      <a:pPr indent="0" lvl="0" marL="0" rtl="0" algn="ctr">
                        <a:spcBef>
                          <a:spcPts val="0"/>
                        </a:spcBef>
                        <a:spcAft>
                          <a:spcPts val="0"/>
                        </a:spcAft>
                        <a:buNone/>
                      </a:pPr>
                      <a:r>
                        <a:rPr lang="es"/>
                        <a:t>Diferencias</a:t>
                      </a:r>
                      <a:endParaRPr/>
                    </a:p>
                  </a:txBody>
                  <a:tcPr marT="91425" marB="91425" marR="91425" marL="91425" anchor="ctr"/>
                </a:tc>
                <a:tc>
                  <a:txBody>
                    <a:bodyPr/>
                    <a:lstStyle/>
                    <a:p>
                      <a:pPr indent="0" lvl="0" marL="0" rtl="0" algn="ctr">
                        <a:spcBef>
                          <a:spcPts val="0"/>
                        </a:spcBef>
                        <a:spcAft>
                          <a:spcPts val="0"/>
                        </a:spcAft>
                        <a:buNone/>
                      </a:pPr>
                      <a:r>
                        <a:rPr lang="es"/>
                        <a:t>10 GB en la “nube”</a:t>
                      </a:r>
                      <a:endParaRPr/>
                    </a:p>
                  </a:txBody>
                  <a:tcPr marT="91425" marB="91425" marR="91425" marL="91425" anchor="ctr"/>
                </a:tc>
                <a:tc>
                  <a:txBody>
                    <a:bodyPr/>
                    <a:lstStyle/>
                    <a:p>
                      <a:pPr indent="0" lvl="0" marL="0" rtl="0" algn="ctr">
                        <a:spcBef>
                          <a:spcPts val="0"/>
                        </a:spcBef>
                        <a:spcAft>
                          <a:spcPts val="0"/>
                        </a:spcAft>
                        <a:buNone/>
                      </a:pPr>
                      <a:r>
                        <a:rPr lang="es"/>
                        <a:t>50 GB en la “nube”</a:t>
                      </a:r>
                      <a:endParaRPr/>
                    </a:p>
                  </a:txBody>
                  <a:tcPr marT="91425" marB="91425" marR="91425" marL="91425" anchor="ctr"/>
                </a:tc>
              </a:tr>
              <a:tr h="381000">
                <a:tc>
                  <a:txBody>
                    <a:bodyPr/>
                    <a:lstStyle/>
                    <a:p>
                      <a:pPr indent="0" lvl="0" marL="0" rtl="0" algn="ctr">
                        <a:spcBef>
                          <a:spcPts val="0"/>
                        </a:spcBef>
                        <a:spcAft>
                          <a:spcPts val="0"/>
                        </a:spcAft>
                        <a:buNone/>
                      </a:pPr>
                      <a:r>
                        <a:rPr lang="es"/>
                        <a:t>Costos adicionales en </a:t>
                      </a:r>
                      <a:r>
                        <a:rPr lang="es"/>
                        <a:t>dólares</a:t>
                      </a:r>
                      <a:endParaRPr/>
                    </a:p>
                  </a:txBody>
                  <a:tcPr marT="91425" marB="91425" marR="91425" marL="91425" anchor="ctr"/>
                </a:tc>
                <a:tc gridSpan="2">
                  <a:txBody>
                    <a:bodyPr/>
                    <a:lstStyle/>
                    <a:p>
                      <a:pPr indent="0" lvl="0" marL="0" rtl="0" algn="ctr">
                        <a:spcBef>
                          <a:spcPts val="0"/>
                        </a:spcBef>
                        <a:spcAft>
                          <a:spcPts val="0"/>
                        </a:spcAft>
                        <a:buNone/>
                      </a:pPr>
                      <a:r>
                        <a:rPr lang="es"/>
                        <a:t>Espacio adicional $390 / TeraByte/ mes</a:t>
                      </a:r>
                      <a:endParaRPr/>
                    </a:p>
                  </a:txBody>
                  <a:tcPr marT="91425" marB="91425" marR="91425" marL="91425" anchor="ctr"/>
                </a:tc>
                <a:tc hMerge="1"/>
              </a:tr>
            </a:tbl>
          </a:graphicData>
        </a:graphic>
      </p:graphicFrame>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4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BIBLIOGRAFÍA</a:t>
            </a:r>
            <a:endParaRPr/>
          </a:p>
        </p:txBody>
      </p:sp>
      <p:sp>
        <p:nvSpPr>
          <p:cNvPr id="288" name="Google Shape;288;p4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sz="1100">
                <a:solidFill>
                  <a:srgbClr val="000000"/>
                </a:solidFill>
              </a:rPr>
              <a:t>Anónimo de PowerData “Seguridad de datos: En qué consiste y qué es importante en tu empresa”. (</a:t>
            </a:r>
            <a:r>
              <a:rPr lang="es" sz="1100" u="sng">
                <a:solidFill>
                  <a:srgbClr val="000000"/>
                </a:solidFill>
                <a:hlinkClick r:id="rId3">
                  <a:extLst>
                    <a:ext uri="{A12FA001-AC4F-418D-AE19-62706E023703}">
                      <ahyp:hlinkClr val="tx"/>
                    </a:ext>
                  </a:extLst>
                </a:hlinkClick>
              </a:rPr>
              <a:t>https://www.powerdata.es/seguridad-de-datos</a:t>
            </a:r>
            <a:r>
              <a:rPr lang="es" sz="1100">
                <a:solidFill>
                  <a:srgbClr val="000000"/>
                </a:solidFill>
              </a:rPr>
              <a:t>)</a:t>
            </a:r>
            <a:endParaRPr sz="1100">
              <a:solidFill>
                <a:srgbClr val="000000"/>
              </a:solidFill>
            </a:endParaRPr>
          </a:p>
          <a:p>
            <a:pPr indent="0" lvl="0" marL="0" rtl="0" algn="l">
              <a:spcBef>
                <a:spcPts val="1200"/>
              </a:spcBef>
              <a:spcAft>
                <a:spcPts val="0"/>
              </a:spcAft>
              <a:buNone/>
            </a:pPr>
            <a:r>
              <a:rPr lang="es" sz="1100" u="sng">
                <a:solidFill>
                  <a:srgbClr val="000000"/>
                </a:solidFill>
                <a:hlinkClick r:id="rId4">
                  <a:extLst>
                    <a:ext uri="{A12FA001-AC4F-418D-AE19-62706E023703}">
                      <ahyp:hlinkClr val="tx"/>
                    </a:ext>
                  </a:extLst>
                </a:hlinkClick>
              </a:rPr>
              <a:t>https://www.sydle.com/es/bpm/?plataforma-automatizacion-procesos&amp;utm_source=google&amp;utm_medium=cpc&amp;utm_campaign=sydle_bpm_es_bpm&amp;utm_term=+procesos%20+software&amp;gclid=CjwKCAiA9bmABhBbEiwASb35V2HZAXo9hqQj9WnHBt4Wd3wzB5C-rZ7u7AXydzua00tK_jJtERKzdBoCpMUQAvD_BwE</a:t>
            </a:r>
            <a:endParaRPr sz="1100">
              <a:solidFill>
                <a:srgbClr val="000000"/>
              </a:solidFill>
            </a:endParaRPr>
          </a:p>
          <a:p>
            <a:pPr indent="0" lvl="0" marL="0" rtl="0" algn="l">
              <a:spcBef>
                <a:spcPts val="1200"/>
              </a:spcBef>
              <a:spcAft>
                <a:spcPts val="0"/>
              </a:spcAft>
              <a:buNone/>
            </a:pPr>
            <a:r>
              <a:rPr lang="es" sz="1100" u="sng">
                <a:solidFill>
                  <a:srgbClr val="000000"/>
                </a:solidFill>
                <a:hlinkClick r:id="rId5">
                  <a:extLst>
                    <a:ext uri="{A12FA001-AC4F-418D-AE19-62706E023703}">
                      <ahyp:hlinkClr val="tx"/>
                    </a:ext>
                  </a:extLst>
                </a:hlinkClick>
              </a:rPr>
              <a:t>https://www.sydle.com/es/ecm/?plataforma-gestion-documentos-electronicos&amp;utm_source=google&amp;utm_medium=cpc&amp;utm_campaign=sydle_bpm_es_bpm&amp;utm_term=+procesos%20+software&amp;gclid=CjwKCAiA9bmABhBbEiwASb35V2HZAXo9hqQj9WnHBt4Wd3wzB5C-rZ7u7AXydzua00tK_jJtERKzdBoCpMUQAvD_BwE</a:t>
            </a:r>
            <a:endParaRPr sz="1100">
              <a:solidFill>
                <a:srgbClr val="000000"/>
              </a:solidFill>
            </a:endParaRPr>
          </a:p>
          <a:p>
            <a:pPr indent="0" lvl="0" marL="0" rtl="0" algn="l">
              <a:spcBef>
                <a:spcPts val="1200"/>
              </a:spcBef>
              <a:spcAft>
                <a:spcPts val="0"/>
              </a:spcAft>
              <a:buNone/>
            </a:pPr>
            <a:r>
              <a:rPr lang="es" sz="1100" u="sng">
                <a:solidFill>
                  <a:srgbClr val="000000"/>
                </a:solidFill>
                <a:hlinkClick r:id="rId6">
                  <a:extLst>
                    <a:ext uri="{A12FA001-AC4F-418D-AE19-62706E023703}">
                      <ahyp:hlinkClr val="tx"/>
                    </a:ext>
                  </a:extLst>
                </a:hlinkClick>
              </a:rPr>
              <a:t>https://www.sydle.com/es/crm/?plataforma-relaci%C3%B3n-clientes&amp;utm_source=google&amp;utm_medium=cpc&amp;utm_campaign=sydle_bpm_es_bpm&amp;utm_term=+procesos%20+software&amp;gclid=CjwKCAiA9bmABhBbEiwASb35V2HZAXo9hqQj9WnHBt4Wd3wzB5C-rZ7u7AXydzua00tK_jJtERKzdBoCpMUQAvD_BwE</a:t>
            </a:r>
            <a:endParaRPr sz="1100">
              <a:solidFill>
                <a:srgbClr val="000000"/>
              </a:solidFill>
            </a:endParaRPr>
          </a:p>
          <a:p>
            <a:pPr indent="0" lvl="0" marL="0" rtl="0" algn="l">
              <a:lnSpc>
                <a:spcPct val="100000"/>
              </a:lnSpc>
              <a:spcBef>
                <a:spcPts val="1200"/>
              </a:spcBef>
              <a:spcAft>
                <a:spcPts val="0"/>
              </a:spcAft>
              <a:buClr>
                <a:schemeClr val="dk1"/>
              </a:buClr>
              <a:buSzPts val="1100"/>
              <a:buFont typeface="Arial"/>
              <a:buNone/>
            </a:pPr>
            <a:r>
              <a:rPr lang="es" sz="1100" u="sng">
                <a:solidFill>
                  <a:schemeClr val="dk1"/>
                </a:solidFill>
                <a:hlinkClick r:id="rId7">
                  <a:extLst>
                    <a:ext uri="{A12FA001-AC4F-418D-AE19-62706E023703}">
                      <ahyp:hlinkClr val="tx"/>
                    </a:ext>
                  </a:extLst>
                </a:hlinkClick>
              </a:rPr>
              <a:t>https://www.sydle.com/es/analytics/?utm_source=google&amp;utm_medium=cpc&amp;utm_campaign=sydle_bpm_es_bpm&amp;utm_term=+procesos%20+software&amp;gclid=CjwKCAiA9bmABhBbEiwASb35V2HZAXo9hqQj9WnHBt4Wd3wzB5C-rZ7u7AXydzua00tK_jJtERKzdBoCpMUQAvD_BwE</a:t>
            </a:r>
            <a:endParaRPr sz="11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6"/>
          <p:cNvSpPr txBox="1"/>
          <p:nvPr>
            <p:ph idx="1" type="body"/>
          </p:nvPr>
        </p:nvSpPr>
        <p:spPr>
          <a:xfrm>
            <a:off x="3563775" y="482250"/>
            <a:ext cx="5343900" cy="41790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Clr>
                <a:schemeClr val="dk1"/>
              </a:buClr>
              <a:buSzPts val="1100"/>
              <a:buFont typeface="Arial"/>
              <a:buNone/>
            </a:pPr>
            <a:r>
              <a:rPr lang="es">
                <a:solidFill>
                  <a:srgbClr val="000000"/>
                </a:solidFill>
              </a:rPr>
              <a:t>Igualmente, para ningún tipo de contrato laboral no se lleva un registro de quien realizó una actualización o modificación, el cual solo debe ser accedido por personal autorizado, careciendo de un control absoluto sobre ellos, permitiendo que terceros puedan ocasionar problemas legales para la compañía. De igual manera se desea conocer mediante la generación de gráficos estadísticos, el comportamiento del proceso de contratación, mostrando el promedio de empleados contratados por mes, año, cargo, tipo de contrato más asignado, todo esto según lo que requiera el usuario visualizar.</a:t>
            </a:r>
            <a:endParaRPr>
              <a:solidFill>
                <a:srgbClr val="000000"/>
              </a:solidFill>
            </a:endParaRPr>
          </a:p>
          <a:p>
            <a:pPr indent="0" lvl="0" marL="0" rtl="0" algn="l">
              <a:spcBef>
                <a:spcPts val="1200"/>
              </a:spcBef>
              <a:spcAft>
                <a:spcPts val="1200"/>
              </a:spcAft>
              <a:buNone/>
            </a:pPr>
            <a:r>
              <a:t/>
            </a:r>
            <a:endParaRPr/>
          </a:p>
        </p:txBody>
      </p:sp>
      <p:pic>
        <p:nvPicPr>
          <p:cNvPr id="79" name="Google Shape;79;p16"/>
          <p:cNvPicPr preferRelativeResize="0"/>
          <p:nvPr/>
        </p:nvPicPr>
        <p:blipFill>
          <a:blip r:embed="rId3">
            <a:alphaModFix/>
          </a:blip>
          <a:stretch>
            <a:fillRect/>
          </a:stretch>
        </p:blipFill>
        <p:spPr>
          <a:xfrm rot="-547517">
            <a:off x="434475" y="1237487"/>
            <a:ext cx="2668524" cy="266852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7"/>
          <p:cNvSpPr txBox="1"/>
          <p:nvPr>
            <p:ph idx="1" type="body"/>
          </p:nvPr>
        </p:nvSpPr>
        <p:spPr>
          <a:xfrm>
            <a:off x="349325" y="524050"/>
            <a:ext cx="4925700" cy="4032900"/>
          </a:xfrm>
          <a:prstGeom prst="rect">
            <a:avLst/>
          </a:prstGeom>
        </p:spPr>
        <p:txBody>
          <a:bodyPr anchorCtr="0" anchor="t" bIns="91425" lIns="91425" spcFirstLastPara="1" rIns="91425" wrap="square" tIns="91425">
            <a:normAutofit/>
          </a:bodyPr>
          <a:lstStyle/>
          <a:p>
            <a:pPr indent="0" lvl="0" marL="457200" rtl="0" algn="l">
              <a:spcBef>
                <a:spcPts val="0"/>
              </a:spcBef>
              <a:spcAft>
                <a:spcPts val="0"/>
              </a:spcAft>
              <a:buNone/>
            </a:pPr>
            <a:r>
              <a:t/>
            </a:r>
            <a:endParaRPr>
              <a:solidFill>
                <a:srgbClr val="000000"/>
              </a:solidFill>
            </a:endParaRPr>
          </a:p>
          <a:p>
            <a:pPr indent="0" lvl="0" marL="457200" rtl="0" algn="l">
              <a:spcBef>
                <a:spcPts val="1200"/>
              </a:spcBef>
              <a:spcAft>
                <a:spcPts val="0"/>
              </a:spcAft>
              <a:buNone/>
            </a:pPr>
            <a:r>
              <a:rPr lang="es">
                <a:solidFill>
                  <a:schemeClr val="dk1"/>
                </a:solidFill>
              </a:rPr>
              <a:t>Enfatizando el proceso que poseen, la persona preseleccionada, se mantiene en contacto para que la persona traiga los documentos, la verificación de estos documentos es realizado por el personal autorizado, la cita médica de este se le indica a la persona encargada al preseleccionado y la inducción de este y firma de contrato.</a:t>
            </a:r>
            <a:endParaRPr>
              <a:solidFill>
                <a:srgbClr val="000000"/>
              </a:solidFill>
            </a:endParaRPr>
          </a:p>
          <a:p>
            <a:pPr indent="0" lvl="0" marL="457200" rtl="0" algn="l">
              <a:spcBef>
                <a:spcPts val="1200"/>
              </a:spcBef>
              <a:spcAft>
                <a:spcPts val="1200"/>
              </a:spcAft>
              <a:buNone/>
            </a:pPr>
            <a:r>
              <a:t/>
            </a:r>
            <a:endParaRPr>
              <a:solidFill>
                <a:srgbClr val="000000"/>
              </a:solidFill>
            </a:endParaRPr>
          </a:p>
        </p:txBody>
      </p:sp>
      <p:pic>
        <p:nvPicPr>
          <p:cNvPr id="85" name="Google Shape;85;p17"/>
          <p:cNvPicPr preferRelativeResize="0"/>
          <p:nvPr/>
        </p:nvPicPr>
        <p:blipFill>
          <a:blip r:embed="rId3">
            <a:alphaModFix/>
          </a:blip>
          <a:stretch>
            <a:fillRect/>
          </a:stretch>
        </p:blipFill>
        <p:spPr>
          <a:xfrm rot="-572497">
            <a:off x="5247637" y="826524"/>
            <a:ext cx="3890524" cy="28875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18"/>
          <p:cNvSpPr txBox="1"/>
          <p:nvPr>
            <p:ph idx="1" type="body"/>
          </p:nvPr>
        </p:nvSpPr>
        <p:spPr>
          <a:xfrm>
            <a:off x="3244075" y="1152475"/>
            <a:ext cx="5588100" cy="34164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Clr>
                <a:schemeClr val="dk1"/>
              </a:buClr>
              <a:buSzPts val="1100"/>
              <a:buFont typeface="Arial"/>
              <a:buNone/>
            </a:pPr>
            <a:r>
              <a:rPr lang="es">
                <a:solidFill>
                  <a:srgbClr val="000000"/>
                </a:solidFill>
              </a:rPr>
              <a:t>Así mismo se pretende que al empleado se le pueda asignar su contrato laboral indicado y de esta forma pueda acceder al mismo en cualquier momento que desee, ya que actualmente el empleado una vez firma su contrato laboral tiene acceso al mismo siempre y cuando haga una solicitud formal a gestión humana en un horario adecuado, en tal caso que tenga dudas acerca de las cláusulas de cumplimiento u otros aspectos relevantes de sus actividades laborales.</a:t>
            </a:r>
            <a:endParaRPr>
              <a:solidFill>
                <a:srgbClr val="000000"/>
              </a:solidFill>
            </a:endParaRPr>
          </a:p>
          <a:p>
            <a:pPr indent="0" lvl="0" marL="0" rtl="0" algn="l">
              <a:spcBef>
                <a:spcPts val="1200"/>
              </a:spcBef>
              <a:spcAft>
                <a:spcPts val="1200"/>
              </a:spcAft>
              <a:buNone/>
            </a:pPr>
            <a:r>
              <a:t/>
            </a:r>
            <a:endParaRPr/>
          </a:p>
        </p:txBody>
      </p:sp>
      <p:pic>
        <p:nvPicPr>
          <p:cNvPr id="91" name="Google Shape;91;p18"/>
          <p:cNvPicPr preferRelativeResize="0"/>
          <p:nvPr/>
        </p:nvPicPr>
        <p:blipFill>
          <a:blip r:embed="rId3">
            <a:alphaModFix/>
          </a:blip>
          <a:stretch>
            <a:fillRect/>
          </a:stretch>
        </p:blipFill>
        <p:spPr>
          <a:xfrm>
            <a:off x="191975" y="1378563"/>
            <a:ext cx="2939275" cy="296422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19"/>
          <p:cNvSpPr txBox="1"/>
          <p:nvPr>
            <p:ph idx="1" type="body"/>
          </p:nvPr>
        </p:nvSpPr>
        <p:spPr>
          <a:xfrm>
            <a:off x="4494675" y="1152475"/>
            <a:ext cx="4337700" cy="3416400"/>
          </a:xfrm>
          <a:prstGeom prst="rect">
            <a:avLst/>
          </a:prstGeom>
        </p:spPr>
        <p:txBody>
          <a:bodyPr anchorCtr="0" anchor="t" bIns="91425" lIns="91425" spcFirstLastPara="1" rIns="91425" wrap="square" tIns="91425">
            <a:normAutofit/>
          </a:bodyPr>
          <a:lstStyle/>
          <a:p>
            <a:pPr indent="0" lvl="0" marL="457200" rtl="0" algn="l">
              <a:spcBef>
                <a:spcPts val="0"/>
              </a:spcBef>
              <a:spcAft>
                <a:spcPts val="1200"/>
              </a:spcAft>
              <a:buNone/>
            </a:pPr>
            <a:r>
              <a:rPr lang="es">
                <a:solidFill>
                  <a:schemeClr val="dk1"/>
                </a:solidFill>
              </a:rPr>
              <a:t>Aplicar una plataforma web en cual incluya acciones de reunión, protección y verificación de datos requeridos para automatizar procesos de contratación en la empresa, de tal manera que, el tiempo requerido para adjuntar dicha documentación sea la más mínima.</a:t>
            </a:r>
            <a:endParaRPr/>
          </a:p>
        </p:txBody>
      </p:sp>
      <p:pic>
        <p:nvPicPr>
          <p:cNvPr id="97" name="Google Shape;97;p19"/>
          <p:cNvPicPr preferRelativeResize="0"/>
          <p:nvPr/>
        </p:nvPicPr>
        <p:blipFill>
          <a:blip r:embed="rId3">
            <a:alphaModFix/>
          </a:blip>
          <a:stretch>
            <a:fillRect/>
          </a:stretch>
        </p:blipFill>
        <p:spPr>
          <a:xfrm rot="-261820">
            <a:off x="425100" y="1455725"/>
            <a:ext cx="3800475" cy="28098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a:latin typeface="Georgia"/>
                <a:ea typeface="Georgia"/>
                <a:cs typeface="Georgia"/>
                <a:sym typeface="Georgia"/>
              </a:rPr>
              <a:t>OBJETIVO GENERAL</a:t>
            </a:r>
            <a:endParaRPr>
              <a:latin typeface="Georgia"/>
              <a:ea typeface="Georgia"/>
              <a:cs typeface="Georgia"/>
              <a:sym typeface="Georgia"/>
            </a:endParaRPr>
          </a:p>
        </p:txBody>
      </p:sp>
      <p:sp>
        <p:nvSpPr>
          <p:cNvPr id="103" name="Google Shape;103;p20"/>
          <p:cNvSpPr txBox="1"/>
          <p:nvPr>
            <p:ph idx="1" type="body"/>
          </p:nvPr>
        </p:nvSpPr>
        <p:spPr>
          <a:xfrm>
            <a:off x="489275" y="1139925"/>
            <a:ext cx="4082700" cy="3416400"/>
          </a:xfrm>
          <a:prstGeom prst="rect">
            <a:avLst/>
          </a:prstGeom>
        </p:spPr>
        <p:txBody>
          <a:bodyPr anchorCtr="0" anchor="t" bIns="91425" lIns="91425" spcFirstLastPara="1" rIns="91425" wrap="square" tIns="91425">
            <a:normAutofit lnSpcReduction="20000"/>
          </a:bodyPr>
          <a:lstStyle/>
          <a:p>
            <a:pPr indent="-342900" lvl="0" marL="457200" rtl="0" algn="l">
              <a:spcBef>
                <a:spcPts val="0"/>
              </a:spcBef>
              <a:spcAft>
                <a:spcPts val="0"/>
              </a:spcAft>
              <a:buClr>
                <a:srgbClr val="000000"/>
              </a:buClr>
              <a:buSzPts val="1800"/>
              <a:buChar char="●"/>
            </a:pPr>
            <a:r>
              <a:rPr lang="es">
                <a:solidFill>
                  <a:srgbClr val="000000"/>
                </a:solidFill>
              </a:rPr>
              <a:t>Implementar un sistema de </a:t>
            </a:r>
            <a:r>
              <a:rPr lang="es">
                <a:solidFill>
                  <a:srgbClr val="000000"/>
                </a:solidFill>
              </a:rPr>
              <a:t>información </a:t>
            </a:r>
            <a:r>
              <a:rPr lang="es">
                <a:solidFill>
                  <a:srgbClr val="000000"/>
                </a:solidFill>
              </a:rPr>
              <a:t>administrativo, automatizado para los  </a:t>
            </a:r>
            <a:r>
              <a:rPr lang="es">
                <a:solidFill>
                  <a:srgbClr val="000000"/>
                </a:solidFill>
              </a:rPr>
              <a:t>procesos</a:t>
            </a:r>
            <a:r>
              <a:rPr lang="es">
                <a:solidFill>
                  <a:srgbClr val="000000"/>
                </a:solidFill>
              </a:rPr>
              <a:t> de </a:t>
            </a:r>
            <a:r>
              <a:rPr lang="es">
                <a:solidFill>
                  <a:srgbClr val="000000"/>
                </a:solidFill>
              </a:rPr>
              <a:t>contratación</a:t>
            </a:r>
            <a:r>
              <a:rPr lang="es">
                <a:solidFill>
                  <a:srgbClr val="000000"/>
                </a:solidFill>
              </a:rPr>
              <a:t> de la empresa </a:t>
            </a:r>
            <a:r>
              <a:rPr lang="es">
                <a:solidFill>
                  <a:srgbClr val="000000"/>
                </a:solidFill>
              </a:rPr>
              <a:t>realizando </a:t>
            </a:r>
            <a:r>
              <a:rPr lang="es">
                <a:solidFill>
                  <a:srgbClr val="000000"/>
                </a:solidFill>
              </a:rPr>
              <a:t>una mañor eficiencia  al momento de re</a:t>
            </a:r>
            <a:r>
              <a:rPr lang="es">
                <a:solidFill>
                  <a:srgbClr val="000000"/>
                </a:solidFill>
              </a:rPr>
              <a:t>a</a:t>
            </a:r>
            <a:r>
              <a:rPr lang="es">
                <a:solidFill>
                  <a:srgbClr val="000000"/>
                </a:solidFill>
              </a:rPr>
              <a:t>lizar la </a:t>
            </a:r>
            <a:r>
              <a:rPr lang="es">
                <a:solidFill>
                  <a:srgbClr val="000000"/>
                </a:solidFill>
              </a:rPr>
              <a:t>contratación</a:t>
            </a:r>
            <a:r>
              <a:rPr lang="es">
                <a:solidFill>
                  <a:srgbClr val="000000"/>
                </a:solidFill>
              </a:rPr>
              <a:t> de futuros empleados, reduciendo de esta manera tiempo y costos además, evitando actos deshonestos en el manejo de los datos personales de cada empleado.</a:t>
            </a:r>
            <a:endParaRPr>
              <a:solidFill>
                <a:srgbClr val="000000"/>
              </a:solidFill>
            </a:endParaRPr>
          </a:p>
        </p:txBody>
      </p:sp>
      <p:pic>
        <p:nvPicPr>
          <p:cNvPr id="104" name="Google Shape;104;p20"/>
          <p:cNvPicPr preferRelativeResize="0"/>
          <p:nvPr/>
        </p:nvPicPr>
        <p:blipFill>
          <a:blip r:embed="rId3">
            <a:alphaModFix/>
          </a:blip>
          <a:stretch>
            <a:fillRect/>
          </a:stretch>
        </p:blipFill>
        <p:spPr>
          <a:xfrm>
            <a:off x="5443975" y="1678952"/>
            <a:ext cx="3117800" cy="23383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a:latin typeface="Georgia"/>
                <a:ea typeface="Georgia"/>
                <a:cs typeface="Georgia"/>
                <a:sym typeface="Georgia"/>
              </a:rPr>
              <a:t>OBJETIVOS </a:t>
            </a:r>
            <a:r>
              <a:rPr lang="es">
                <a:latin typeface="Georgia"/>
                <a:ea typeface="Georgia"/>
                <a:cs typeface="Georgia"/>
                <a:sym typeface="Georgia"/>
              </a:rPr>
              <a:t>ESPECÍFICOS</a:t>
            </a:r>
            <a:endParaRPr>
              <a:latin typeface="Georgia"/>
              <a:ea typeface="Georgia"/>
              <a:cs typeface="Georgia"/>
              <a:sym typeface="Georgia"/>
            </a:endParaRPr>
          </a:p>
        </p:txBody>
      </p:sp>
      <p:sp>
        <p:nvSpPr>
          <p:cNvPr id="110" name="Google Shape;110;p21"/>
          <p:cNvSpPr txBox="1"/>
          <p:nvPr>
            <p:ph idx="1" type="body"/>
          </p:nvPr>
        </p:nvSpPr>
        <p:spPr>
          <a:xfrm>
            <a:off x="3171200" y="1544425"/>
            <a:ext cx="5760300" cy="28929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000000"/>
              </a:buClr>
              <a:buSzPts val="1800"/>
              <a:buChar char="●"/>
            </a:pPr>
            <a:r>
              <a:rPr lang="es">
                <a:solidFill>
                  <a:srgbClr val="000000"/>
                </a:solidFill>
              </a:rPr>
              <a:t>Gestionar con mayor rendimiento y optimización los procesos de contratación.</a:t>
            </a:r>
            <a:endParaRPr>
              <a:solidFill>
                <a:srgbClr val="000000"/>
              </a:solidFill>
            </a:endParaRPr>
          </a:p>
          <a:p>
            <a:pPr indent="-342900" lvl="0" marL="457200" rtl="0" algn="l">
              <a:spcBef>
                <a:spcPts val="0"/>
              </a:spcBef>
              <a:spcAft>
                <a:spcPts val="0"/>
              </a:spcAft>
              <a:buClr>
                <a:srgbClr val="000000"/>
              </a:buClr>
              <a:buSzPts val="1800"/>
              <a:buChar char="●"/>
            </a:pPr>
            <a:r>
              <a:rPr lang="es">
                <a:solidFill>
                  <a:schemeClr val="dk1"/>
                </a:solidFill>
              </a:rPr>
              <a:t>Brindar servicios de calidad durante este proceso tanto para la empresa como a la persona seleccionada.</a:t>
            </a:r>
            <a:endParaRPr>
              <a:solidFill>
                <a:srgbClr val="000000"/>
              </a:solidFill>
            </a:endParaRPr>
          </a:p>
          <a:p>
            <a:pPr indent="-342900" lvl="0" marL="457200" rtl="0" algn="l">
              <a:spcBef>
                <a:spcPts val="0"/>
              </a:spcBef>
              <a:spcAft>
                <a:spcPts val="0"/>
              </a:spcAft>
              <a:buClr>
                <a:srgbClr val="000000"/>
              </a:buClr>
              <a:buSzPts val="1800"/>
              <a:buChar char="●"/>
            </a:pPr>
            <a:r>
              <a:rPr lang="es">
                <a:solidFill>
                  <a:srgbClr val="000000"/>
                </a:solidFill>
              </a:rPr>
              <a:t>Solucionar problemas en el proceso de contratación de la empresa empleando la automatización de datos.</a:t>
            </a:r>
            <a:endParaRPr>
              <a:solidFill>
                <a:srgbClr val="000000"/>
              </a:solidFill>
            </a:endParaRPr>
          </a:p>
        </p:txBody>
      </p:sp>
      <p:pic>
        <p:nvPicPr>
          <p:cNvPr id="111" name="Google Shape;111;p21"/>
          <p:cNvPicPr preferRelativeResize="0"/>
          <p:nvPr/>
        </p:nvPicPr>
        <p:blipFill>
          <a:blip r:embed="rId3">
            <a:alphaModFix/>
          </a:blip>
          <a:stretch>
            <a:fillRect/>
          </a:stretch>
        </p:blipFill>
        <p:spPr>
          <a:xfrm>
            <a:off x="592975" y="1544425"/>
            <a:ext cx="2421450" cy="27380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